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8" r:id="rId2"/>
  </p:sldMasterIdLst>
  <p:notesMasterIdLst>
    <p:notesMasterId r:id="rId77"/>
  </p:notesMasterIdLst>
  <p:handoutMasterIdLst>
    <p:handoutMasterId r:id="rId78"/>
  </p:handoutMasterIdLst>
  <p:sldIdLst>
    <p:sldId id="274" r:id="rId3"/>
    <p:sldId id="256" r:id="rId4"/>
    <p:sldId id="257" r:id="rId5"/>
    <p:sldId id="273" r:id="rId6"/>
    <p:sldId id="947" r:id="rId7"/>
    <p:sldId id="275" r:id="rId8"/>
    <p:sldId id="276" r:id="rId9"/>
    <p:sldId id="279" r:id="rId10"/>
    <p:sldId id="277" r:id="rId11"/>
    <p:sldId id="280" r:id="rId12"/>
    <p:sldId id="281" r:id="rId13"/>
    <p:sldId id="928" r:id="rId14"/>
    <p:sldId id="929" r:id="rId15"/>
    <p:sldId id="980" r:id="rId16"/>
    <p:sldId id="951" r:id="rId17"/>
    <p:sldId id="962" r:id="rId18"/>
    <p:sldId id="981" r:id="rId19"/>
    <p:sldId id="982" r:id="rId20"/>
    <p:sldId id="983" r:id="rId21"/>
    <p:sldId id="963" r:id="rId22"/>
    <p:sldId id="285" r:id="rId23"/>
    <p:sldId id="287" r:id="rId24"/>
    <p:sldId id="288" r:id="rId25"/>
    <p:sldId id="984" r:id="rId26"/>
    <p:sldId id="917" r:id="rId27"/>
    <p:sldId id="289" r:id="rId28"/>
    <p:sldId id="290" r:id="rId29"/>
    <p:sldId id="293" r:id="rId30"/>
    <p:sldId id="294" r:id="rId31"/>
    <p:sldId id="300" r:id="rId32"/>
    <p:sldId id="933" r:id="rId33"/>
    <p:sldId id="296" r:id="rId34"/>
    <p:sldId id="934" r:id="rId35"/>
    <p:sldId id="935" r:id="rId36"/>
    <p:sldId id="298" r:id="rId37"/>
    <p:sldId id="1003" r:id="rId38"/>
    <p:sldId id="291" r:id="rId39"/>
    <p:sldId id="948" r:id="rId40"/>
    <p:sldId id="931" r:id="rId41"/>
    <p:sldId id="932" r:id="rId42"/>
    <p:sldId id="292" r:id="rId43"/>
    <p:sldId id="985" r:id="rId44"/>
    <p:sldId id="918" r:id="rId45"/>
    <p:sldId id="954" r:id="rId46"/>
    <p:sldId id="986" r:id="rId47"/>
    <p:sldId id="305" r:id="rId48"/>
    <p:sldId id="908" r:id="rId49"/>
    <p:sldId id="987" r:id="rId50"/>
    <p:sldId id="909" r:id="rId51"/>
    <p:sldId id="936" r:id="rId52"/>
    <p:sldId id="988" r:id="rId53"/>
    <p:sldId id="912" r:id="rId54"/>
    <p:sldId id="913" r:id="rId55"/>
    <p:sldId id="938" r:id="rId56"/>
    <p:sldId id="989" r:id="rId57"/>
    <p:sldId id="955" r:id="rId58"/>
    <p:sldId id="920" r:id="rId59"/>
    <p:sldId id="990" r:id="rId60"/>
    <p:sldId id="914" r:id="rId61"/>
    <p:sldId id="991" r:id="rId62"/>
    <p:sldId id="956" r:id="rId63"/>
    <p:sldId id="922" r:id="rId64"/>
    <p:sldId id="992" r:id="rId65"/>
    <p:sldId id="304" r:id="rId66"/>
    <p:sldId id="915" r:id="rId67"/>
    <p:sldId id="993" r:id="rId68"/>
    <p:sldId id="994" r:id="rId69"/>
    <p:sldId id="995" r:id="rId70"/>
    <p:sldId id="996" r:id="rId71"/>
    <p:sldId id="924" r:id="rId72"/>
    <p:sldId id="997" r:id="rId73"/>
    <p:sldId id="998" r:id="rId74"/>
    <p:sldId id="999" r:id="rId75"/>
    <p:sldId id="957" r:id="rId76"/>
  </p:sldIdLst>
  <p:sldSz cx="12192000" cy="6858000"/>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UCHAIN, Cecile" initials="MC" lastIdx="1" clrIdx="0">
    <p:extLst>
      <p:ext uri="{19B8F6BF-5375-455C-9EA6-DF929625EA0E}">
        <p15:presenceInfo xmlns:p15="http://schemas.microsoft.com/office/powerpoint/2012/main" userId="S::Cecile.MOUCHAIN@caissedesdepots.fr::23884fd4-79da-45a8-8961-29083f00a851" providerId="AD"/>
      </p:ext>
    </p:extLst>
  </p:cmAuthor>
  <p:cmAuthor id="2" name="Koenig Maillard, Marie-Claire" initials="KMM" lastIdx="1" clrIdx="1">
    <p:extLst>
      <p:ext uri="{19B8F6BF-5375-455C-9EA6-DF929625EA0E}">
        <p15:presenceInfo xmlns:p15="http://schemas.microsoft.com/office/powerpoint/2012/main" userId="S::Marie-Claire.Maillard@caissedesdepots.fr::8ed259f9-bc01-45c7-aa9a-842fbab6f4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DD6"/>
    <a:srgbClr val="E4E2D9"/>
    <a:srgbClr val="0095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7" autoAdjust="0"/>
    <p:restoredTop sz="69619" autoAdjust="0"/>
  </p:normalViewPr>
  <p:slideViewPr>
    <p:cSldViewPr snapToObjects="1">
      <p:cViewPr varScale="1">
        <p:scale>
          <a:sx n="72" d="100"/>
          <a:sy n="72" d="100"/>
        </p:scale>
        <p:origin x="1194" y="78"/>
      </p:cViewPr>
      <p:guideLst>
        <p:guide pos="3840"/>
        <p:guide orient="horz" pos="2160"/>
      </p:guideLst>
    </p:cSldViewPr>
  </p:slideViewPr>
  <p:outlineViewPr>
    <p:cViewPr>
      <p:scale>
        <a:sx n="33" d="100"/>
        <a:sy n="33" d="100"/>
      </p:scale>
      <p:origin x="0" y="-1692"/>
    </p:cViewPr>
  </p:outlineViewPr>
  <p:notesTextViewPr>
    <p:cViewPr>
      <p:scale>
        <a:sx n="3" d="2"/>
        <a:sy n="3" d="2"/>
      </p:scale>
      <p:origin x="0" y="0"/>
    </p:cViewPr>
  </p:notesTextViewPr>
  <p:sorterViewPr>
    <p:cViewPr>
      <p:scale>
        <a:sx n="100" d="100"/>
        <a:sy n="100" d="100"/>
      </p:scale>
      <p:origin x="0" y="-8250"/>
    </p:cViewPr>
  </p:sorterViewPr>
  <p:notesViewPr>
    <p:cSldViewPr snapToObjects="1">
      <p:cViewPr varScale="1">
        <p:scale>
          <a:sx n="66" d="100"/>
          <a:sy n="66" d="100"/>
        </p:scale>
        <p:origin x="191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hyperlink" Target="http://www.fiphfp.fr/"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hyperlink" Target="http://www.fiphfp.fr/"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FFF0BA-47F4-4CD6-8B62-A01F6C84E5E1}"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fr-FR"/>
        </a:p>
      </dgm:t>
    </dgm:pt>
    <dgm:pt modelId="{3930C7C9-44ED-4FA8-83CE-BD624D8F4FD9}">
      <dgm:prSet custT="1"/>
      <dgm:spPr/>
      <dgm:t>
        <a:bodyPr/>
        <a:lstStyle/>
        <a:p>
          <a:r>
            <a:rPr lang="fr-FR" sz="2100" dirty="0">
              <a:latin typeface="Calibri" panose="020F0502020204030204" pitchFamily="34" charset="0"/>
              <a:cs typeface="Calibri" panose="020F0502020204030204" pitchFamily="34" charset="0"/>
            </a:rPr>
            <a:t>Date de début de campagne  : </a:t>
          </a:r>
        </a:p>
        <a:p>
          <a:r>
            <a:rPr lang="fr-FR" sz="2100" b="1" dirty="0">
              <a:latin typeface="Calibri" panose="020F0502020204030204" pitchFamily="34" charset="0"/>
              <a:cs typeface="Calibri" panose="020F0502020204030204" pitchFamily="34" charset="0"/>
            </a:rPr>
            <a:t>1</a:t>
          </a:r>
          <a:r>
            <a:rPr lang="fr-FR" sz="2100" b="1" baseline="30000" dirty="0">
              <a:latin typeface="Calibri" panose="020F0502020204030204" pitchFamily="34" charset="0"/>
              <a:cs typeface="Calibri" panose="020F0502020204030204" pitchFamily="34" charset="0"/>
            </a:rPr>
            <a:t>er</a:t>
          </a:r>
          <a:r>
            <a:rPr lang="fr-FR" sz="2100" b="1" dirty="0">
              <a:latin typeface="Calibri" panose="020F0502020204030204" pitchFamily="34" charset="0"/>
              <a:cs typeface="Calibri" panose="020F0502020204030204" pitchFamily="34" charset="0"/>
            </a:rPr>
            <a:t> février 2024</a:t>
          </a:r>
        </a:p>
      </dgm:t>
    </dgm:pt>
    <dgm:pt modelId="{DE8BF52E-C2CC-41E8-B1F5-E7A046F06518}" type="parTrans" cxnId="{C6B0E751-846B-488B-9EB1-3A45FE86BF44}">
      <dgm:prSet/>
      <dgm:spPr/>
      <dgm:t>
        <a:bodyPr/>
        <a:lstStyle/>
        <a:p>
          <a:endParaRPr lang="fr-FR"/>
        </a:p>
      </dgm:t>
    </dgm:pt>
    <dgm:pt modelId="{2D70C416-73C4-4C1E-BAD2-BE2F5F345630}" type="sibTrans" cxnId="{C6B0E751-846B-488B-9EB1-3A45FE86BF44}">
      <dgm:prSet/>
      <dgm:spPr/>
      <dgm:t>
        <a:bodyPr/>
        <a:lstStyle/>
        <a:p>
          <a:endParaRPr lang="fr-FR"/>
        </a:p>
      </dgm:t>
    </dgm:pt>
    <dgm:pt modelId="{A48892A3-2BAC-407C-97CA-02CF70A6EC1F}">
      <dgm:prSet/>
      <dgm:spPr/>
      <dgm:t>
        <a:bodyPr/>
        <a:lstStyle/>
        <a:p>
          <a:r>
            <a:rPr lang="fr-FR" dirty="0">
              <a:latin typeface="Calibri" panose="020F0502020204030204" pitchFamily="34" charset="0"/>
              <a:cs typeface="Calibri" panose="020F0502020204030204" pitchFamily="34" charset="0"/>
            </a:rPr>
            <a:t>Date de paiement de la contribution : </a:t>
          </a:r>
          <a:r>
            <a:rPr lang="fr-FR" b="1" dirty="0">
              <a:latin typeface="Calibri" panose="020F0502020204030204" pitchFamily="34" charset="0"/>
              <a:cs typeface="Calibri" panose="020F0502020204030204" pitchFamily="34" charset="0"/>
            </a:rPr>
            <a:t>30 avril 2024</a:t>
          </a:r>
        </a:p>
      </dgm:t>
    </dgm:pt>
    <dgm:pt modelId="{4E0BA597-E0B1-44CD-AA1C-E11653DA4BA3}" type="parTrans" cxnId="{715192FA-EAC6-425D-80B4-73D7C6D484A5}">
      <dgm:prSet/>
      <dgm:spPr/>
      <dgm:t>
        <a:bodyPr/>
        <a:lstStyle/>
        <a:p>
          <a:endParaRPr lang="fr-FR"/>
        </a:p>
      </dgm:t>
    </dgm:pt>
    <dgm:pt modelId="{2C4D7A7B-8E90-4EA9-AB75-8C10AA56F269}" type="sibTrans" cxnId="{715192FA-EAC6-425D-80B4-73D7C6D484A5}">
      <dgm:prSet/>
      <dgm:spPr/>
      <dgm:t>
        <a:bodyPr/>
        <a:lstStyle/>
        <a:p>
          <a:endParaRPr lang="fr-FR"/>
        </a:p>
      </dgm:t>
    </dgm:pt>
    <dgm:pt modelId="{523153E2-B35D-4168-8441-0EDD75253428}">
      <dgm:prSet/>
      <dgm:spPr/>
      <dgm:t>
        <a:bodyPr/>
        <a:lstStyle/>
        <a:p>
          <a:r>
            <a:rPr lang="fr-FR" dirty="0">
              <a:latin typeface="Calibri" panose="020F0502020204030204" pitchFamily="34" charset="0"/>
              <a:cs typeface="Calibri" panose="020F0502020204030204" pitchFamily="34" charset="0"/>
            </a:rPr>
            <a:t>Date de fin de campagne : </a:t>
          </a:r>
        </a:p>
        <a:p>
          <a:r>
            <a:rPr lang="fr-FR" b="1" dirty="0">
              <a:latin typeface="Calibri" panose="020F0502020204030204" pitchFamily="34" charset="0"/>
              <a:cs typeface="Calibri" panose="020F0502020204030204" pitchFamily="34" charset="0"/>
            </a:rPr>
            <a:t>30 avril 2024</a:t>
          </a:r>
        </a:p>
      </dgm:t>
    </dgm:pt>
    <dgm:pt modelId="{32BE5A20-A202-491E-9423-50B96BC2EF33}" type="parTrans" cxnId="{E6A3FF9A-D7B1-455F-93B8-29574EB4FEF1}">
      <dgm:prSet/>
      <dgm:spPr/>
      <dgm:t>
        <a:bodyPr/>
        <a:lstStyle/>
        <a:p>
          <a:endParaRPr lang="fr-FR"/>
        </a:p>
      </dgm:t>
    </dgm:pt>
    <dgm:pt modelId="{12D08D9D-D8B0-4E8C-9756-A2BA8BC2D6F6}" type="sibTrans" cxnId="{E6A3FF9A-D7B1-455F-93B8-29574EB4FEF1}">
      <dgm:prSet/>
      <dgm:spPr/>
      <dgm:t>
        <a:bodyPr/>
        <a:lstStyle/>
        <a:p>
          <a:endParaRPr lang="fr-FR"/>
        </a:p>
      </dgm:t>
    </dgm:pt>
    <dgm:pt modelId="{B960DF28-ECEB-4E54-BCB5-4463CE8B3BC5}" type="pres">
      <dgm:prSet presAssocID="{C9FFF0BA-47F4-4CD6-8B62-A01F6C84E5E1}" presName="compositeShape" presStyleCnt="0">
        <dgm:presLayoutVars>
          <dgm:chMax val="7"/>
          <dgm:dir/>
          <dgm:resizeHandles val="exact"/>
        </dgm:presLayoutVars>
      </dgm:prSet>
      <dgm:spPr/>
    </dgm:pt>
    <dgm:pt modelId="{EFDC57A2-D414-4DD3-961F-F1334F09C88F}" type="pres">
      <dgm:prSet presAssocID="{3930C7C9-44ED-4FA8-83CE-BD624D8F4FD9}" presName="circ1" presStyleLbl="vennNode1" presStyleIdx="0" presStyleCnt="3"/>
      <dgm:spPr/>
    </dgm:pt>
    <dgm:pt modelId="{96E79B72-579C-4711-800B-760AC6B3523B}" type="pres">
      <dgm:prSet presAssocID="{3930C7C9-44ED-4FA8-83CE-BD624D8F4FD9}" presName="circ1Tx" presStyleLbl="revTx" presStyleIdx="0" presStyleCnt="0">
        <dgm:presLayoutVars>
          <dgm:chMax val="0"/>
          <dgm:chPref val="0"/>
          <dgm:bulletEnabled val="1"/>
        </dgm:presLayoutVars>
      </dgm:prSet>
      <dgm:spPr/>
    </dgm:pt>
    <dgm:pt modelId="{B6274C26-F427-4BDD-811A-BACF78D8EEDE}" type="pres">
      <dgm:prSet presAssocID="{A48892A3-2BAC-407C-97CA-02CF70A6EC1F}" presName="circ2" presStyleLbl="vennNode1" presStyleIdx="1" presStyleCnt="3"/>
      <dgm:spPr/>
    </dgm:pt>
    <dgm:pt modelId="{300F7354-CA93-410D-9763-32E9924F9086}" type="pres">
      <dgm:prSet presAssocID="{A48892A3-2BAC-407C-97CA-02CF70A6EC1F}" presName="circ2Tx" presStyleLbl="revTx" presStyleIdx="0" presStyleCnt="0">
        <dgm:presLayoutVars>
          <dgm:chMax val="0"/>
          <dgm:chPref val="0"/>
          <dgm:bulletEnabled val="1"/>
        </dgm:presLayoutVars>
      </dgm:prSet>
      <dgm:spPr/>
    </dgm:pt>
    <dgm:pt modelId="{CF34B303-ACDF-414E-8BF3-5F1B5491D415}" type="pres">
      <dgm:prSet presAssocID="{523153E2-B35D-4168-8441-0EDD75253428}" presName="circ3" presStyleLbl="vennNode1" presStyleIdx="2" presStyleCnt="3"/>
      <dgm:spPr/>
    </dgm:pt>
    <dgm:pt modelId="{0176867F-C7D1-41E4-9948-1646BA5AA128}" type="pres">
      <dgm:prSet presAssocID="{523153E2-B35D-4168-8441-0EDD75253428}" presName="circ3Tx" presStyleLbl="revTx" presStyleIdx="0" presStyleCnt="0">
        <dgm:presLayoutVars>
          <dgm:chMax val="0"/>
          <dgm:chPref val="0"/>
          <dgm:bulletEnabled val="1"/>
        </dgm:presLayoutVars>
      </dgm:prSet>
      <dgm:spPr/>
    </dgm:pt>
  </dgm:ptLst>
  <dgm:cxnLst>
    <dgm:cxn modelId="{52C90400-D225-4FDD-A069-54A4C4B898E5}" type="presOf" srcId="{3930C7C9-44ED-4FA8-83CE-BD624D8F4FD9}" destId="{EFDC57A2-D414-4DD3-961F-F1334F09C88F}" srcOrd="0" destOrd="0" presId="urn:microsoft.com/office/officeart/2005/8/layout/venn1"/>
    <dgm:cxn modelId="{5FDB2239-7D32-4406-BD0D-653D1B5D0CC8}" type="presOf" srcId="{3930C7C9-44ED-4FA8-83CE-BD624D8F4FD9}" destId="{96E79B72-579C-4711-800B-760AC6B3523B}" srcOrd="1" destOrd="0" presId="urn:microsoft.com/office/officeart/2005/8/layout/venn1"/>
    <dgm:cxn modelId="{38D6FD6D-85C1-4B7F-8854-A257C65E7AF3}" type="presOf" srcId="{523153E2-B35D-4168-8441-0EDD75253428}" destId="{CF34B303-ACDF-414E-8BF3-5F1B5491D415}" srcOrd="0" destOrd="0" presId="urn:microsoft.com/office/officeart/2005/8/layout/venn1"/>
    <dgm:cxn modelId="{C6B0E751-846B-488B-9EB1-3A45FE86BF44}" srcId="{C9FFF0BA-47F4-4CD6-8B62-A01F6C84E5E1}" destId="{3930C7C9-44ED-4FA8-83CE-BD624D8F4FD9}" srcOrd="0" destOrd="0" parTransId="{DE8BF52E-C2CC-41E8-B1F5-E7A046F06518}" sibTransId="{2D70C416-73C4-4C1E-BAD2-BE2F5F345630}"/>
    <dgm:cxn modelId="{E6A3FF9A-D7B1-455F-93B8-29574EB4FEF1}" srcId="{C9FFF0BA-47F4-4CD6-8B62-A01F6C84E5E1}" destId="{523153E2-B35D-4168-8441-0EDD75253428}" srcOrd="2" destOrd="0" parTransId="{32BE5A20-A202-491E-9423-50B96BC2EF33}" sibTransId="{12D08D9D-D8B0-4E8C-9756-A2BA8BC2D6F6}"/>
    <dgm:cxn modelId="{392548A1-107F-46F7-A8E6-E4EF8EE36A8B}" type="presOf" srcId="{A48892A3-2BAC-407C-97CA-02CF70A6EC1F}" destId="{300F7354-CA93-410D-9763-32E9924F9086}" srcOrd="1" destOrd="0" presId="urn:microsoft.com/office/officeart/2005/8/layout/venn1"/>
    <dgm:cxn modelId="{C0162DAB-B034-4CE5-8CDD-8E40615353C2}" type="presOf" srcId="{523153E2-B35D-4168-8441-0EDD75253428}" destId="{0176867F-C7D1-41E4-9948-1646BA5AA128}" srcOrd="1" destOrd="0" presId="urn:microsoft.com/office/officeart/2005/8/layout/venn1"/>
    <dgm:cxn modelId="{7F1383D2-5006-4E5D-A0D2-F41FA9CAAD4B}" type="presOf" srcId="{A48892A3-2BAC-407C-97CA-02CF70A6EC1F}" destId="{B6274C26-F427-4BDD-811A-BACF78D8EEDE}" srcOrd="0" destOrd="0" presId="urn:microsoft.com/office/officeart/2005/8/layout/venn1"/>
    <dgm:cxn modelId="{1F62ACF8-7738-48C2-9C8B-803D422D8F1F}" type="presOf" srcId="{C9FFF0BA-47F4-4CD6-8B62-A01F6C84E5E1}" destId="{B960DF28-ECEB-4E54-BCB5-4463CE8B3BC5}" srcOrd="0" destOrd="0" presId="urn:microsoft.com/office/officeart/2005/8/layout/venn1"/>
    <dgm:cxn modelId="{715192FA-EAC6-425D-80B4-73D7C6D484A5}" srcId="{C9FFF0BA-47F4-4CD6-8B62-A01F6C84E5E1}" destId="{A48892A3-2BAC-407C-97CA-02CF70A6EC1F}" srcOrd="1" destOrd="0" parTransId="{4E0BA597-E0B1-44CD-AA1C-E11653DA4BA3}" sibTransId="{2C4D7A7B-8E90-4EA9-AB75-8C10AA56F269}"/>
    <dgm:cxn modelId="{A417A482-65E9-4A39-ABAA-48610BD71D71}" type="presParOf" srcId="{B960DF28-ECEB-4E54-BCB5-4463CE8B3BC5}" destId="{EFDC57A2-D414-4DD3-961F-F1334F09C88F}" srcOrd="0" destOrd="0" presId="urn:microsoft.com/office/officeart/2005/8/layout/venn1"/>
    <dgm:cxn modelId="{A0C23B1D-4DA3-442B-8957-B439B873E003}" type="presParOf" srcId="{B960DF28-ECEB-4E54-BCB5-4463CE8B3BC5}" destId="{96E79B72-579C-4711-800B-760AC6B3523B}" srcOrd="1" destOrd="0" presId="urn:microsoft.com/office/officeart/2005/8/layout/venn1"/>
    <dgm:cxn modelId="{DAF81124-F79A-45E6-8111-D1AB5282982F}" type="presParOf" srcId="{B960DF28-ECEB-4E54-BCB5-4463CE8B3BC5}" destId="{B6274C26-F427-4BDD-811A-BACF78D8EEDE}" srcOrd="2" destOrd="0" presId="urn:microsoft.com/office/officeart/2005/8/layout/venn1"/>
    <dgm:cxn modelId="{34E3DDDF-4A75-487F-9A19-25635929B00D}" type="presParOf" srcId="{B960DF28-ECEB-4E54-BCB5-4463CE8B3BC5}" destId="{300F7354-CA93-410D-9763-32E9924F9086}" srcOrd="3" destOrd="0" presId="urn:microsoft.com/office/officeart/2005/8/layout/venn1"/>
    <dgm:cxn modelId="{74937607-FC36-4185-9A45-C46AB04E4B69}" type="presParOf" srcId="{B960DF28-ECEB-4E54-BCB5-4463CE8B3BC5}" destId="{CF34B303-ACDF-414E-8BF3-5F1B5491D415}" srcOrd="4" destOrd="0" presId="urn:microsoft.com/office/officeart/2005/8/layout/venn1"/>
    <dgm:cxn modelId="{59A57EB4-B34E-4F4D-8469-CA843294B2F0}" type="presParOf" srcId="{B960DF28-ECEB-4E54-BCB5-4463CE8B3BC5}" destId="{0176867F-C7D1-41E4-9948-1646BA5AA12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E5A141-F999-4FEF-BF90-A718D9AA6675}"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fr-FR"/>
        </a:p>
      </dgm:t>
    </dgm:pt>
    <dgm:pt modelId="{6D6BD84E-3943-48DC-AF6E-A6E4DEB19580}">
      <dgm:prSet/>
      <dgm:spPr/>
      <dgm:t>
        <a:bodyPr/>
        <a:lstStyle/>
        <a:p>
          <a:pPr algn="ctr"/>
          <a:r>
            <a:rPr lang="fr-FR" dirty="0">
              <a:hlinkClick xmlns:r="http://schemas.openxmlformats.org/officeDocument/2006/relationships" r:id="rId1"/>
            </a:rPr>
            <a:t>www.fiphfp.fr</a:t>
          </a:r>
          <a:endParaRPr lang="fr-FR" dirty="0"/>
        </a:p>
        <a:p>
          <a:pPr algn="ctr"/>
          <a:r>
            <a:rPr lang="fr-FR" dirty="0"/>
            <a:t>Rubrique « Obligations / Déclarer »</a:t>
          </a:r>
        </a:p>
      </dgm:t>
    </dgm:pt>
    <dgm:pt modelId="{616EE5FC-3E91-467C-AC11-7714D655359F}" type="parTrans" cxnId="{427F5911-81E6-4E08-9E06-A892664E66FD}">
      <dgm:prSet/>
      <dgm:spPr/>
      <dgm:t>
        <a:bodyPr/>
        <a:lstStyle/>
        <a:p>
          <a:endParaRPr lang="fr-FR"/>
        </a:p>
      </dgm:t>
    </dgm:pt>
    <dgm:pt modelId="{609C99FB-DF0C-4834-BE50-758E9B277859}" type="sibTrans" cxnId="{427F5911-81E6-4E08-9E06-A892664E66FD}">
      <dgm:prSet/>
      <dgm:spPr/>
      <dgm:t>
        <a:bodyPr/>
        <a:lstStyle/>
        <a:p>
          <a:endParaRPr lang="fr-FR"/>
        </a:p>
      </dgm:t>
    </dgm:pt>
    <dgm:pt modelId="{4865A5BA-A835-4FAA-857B-33259FEA0A82}">
      <dgm:prSet/>
      <dgm:spPr/>
      <dgm:t>
        <a:bodyPr/>
        <a:lstStyle/>
        <a:p>
          <a:pPr algn="ctr"/>
          <a:r>
            <a:rPr lang="fr-FR" dirty="0"/>
            <a:t>Formulaire de contact du site institutionnel du FIPHFP</a:t>
          </a:r>
        </a:p>
      </dgm:t>
    </dgm:pt>
    <dgm:pt modelId="{9BF92A49-DB8D-4A76-A687-52F9571373A1}" type="parTrans" cxnId="{C261DA24-81FA-42D4-985B-B65552450C33}">
      <dgm:prSet/>
      <dgm:spPr/>
      <dgm:t>
        <a:bodyPr/>
        <a:lstStyle/>
        <a:p>
          <a:endParaRPr lang="fr-FR"/>
        </a:p>
      </dgm:t>
    </dgm:pt>
    <dgm:pt modelId="{9B39BC11-2BE8-4515-B832-C91E6D365C08}" type="sibTrans" cxnId="{C261DA24-81FA-42D4-985B-B65552450C33}">
      <dgm:prSet/>
      <dgm:spPr/>
      <dgm:t>
        <a:bodyPr/>
        <a:lstStyle/>
        <a:p>
          <a:endParaRPr lang="fr-FR"/>
        </a:p>
      </dgm:t>
    </dgm:pt>
    <dgm:pt modelId="{E33740B4-820D-4A10-8D66-2F7489D6CE3C}" type="pres">
      <dgm:prSet presAssocID="{28E5A141-F999-4FEF-BF90-A718D9AA6675}" presName="linear" presStyleCnt="0">
        <dgm:presLayoutVars>
          <dgm:dir/>
          <dgm:resizeHandles val="exact"/>
        </dgm:presLayoutVars>
      </dgm:prSet>
      <dgm:spPr/>
    </dgm:pt>
    <dgm:pt modelId="{982BC4D9-6AE8-479C-A861-3EA2AC8621E2}" type="pres">
      <dgm:prSet presAssocID="{6D6BD84E-3943-48DC-AF6E-A6E4DEB19580}" presName="comp" presStyleCnt="0"/>
      <dgm:spPr/>
    </dgm:pt>
    <dgm:pt modelId="{A5280728-0A18-4563-A3BC-2DD0993B8CDC}" type="pres">
      <dgm:prSet presAssocID="{6D6BD84E-3943-48DC-AF6E-A6E4DEB19580}" presName="box" presStyleLbl="node1" presStyleIdx="0" presStyleCnt="2"/>
      <dgm:spPr/>
    </dgm:pt>
    <dgm:pt modelId="{8518049F-1A99-4A32-819A-AE6F29039CFC}" type="pres">
      <dgm:prSet presAssocID="{6D6BD84E-3943-48DC-AF6E-A6E4DEB19580}" presName="img" presStyleLbl="fgImgPlace1" presStyleIdx="0" presStyleCnt="2"/>
      <dgm:spPr>
        <a:blipFill rotWithShape="1">
          <a:blip xmlns:r="http://schemas.openxmlformats.org/officeDocument/2006/relationships" r:embed="rId2"/>
          <a:srcRect/>
          <a:stretch>
            <a:fillRect l="-23000" r="-23000"/>
          </a:stretch>
        </a:blipFill>
      </dgm:spPr>
    </dgm:pt>
    <dgm:pt modelId="{8EED9CA2-8D2A-4B99-8AF7-96BDFA7A3FE6}" type="pres">
      <dgm:prSet presAssocID="{6D6BD84E-3943-48DC-AF6E-A6E4DEB19580}" presName="text" presStyleLbl="node1" presStyleIdx="0" presStyleCnt="2">
        <dgm:presLayoutVars>
          <dgm:bulletEnabled val="1"/>
        </dgm:presLayoutVars>
      </dgm:prSet>
      <dgm:spPr/>
    </dgm:pt>
    <dgm:pt modelId="{0A62DC65-EA48-452D-BEC2-36B65EF2CA74}" type="pres">
      <dgm:prSet presAssocID="{609C99FB-DF0C-4834-BE50-758E9B277859}" presName="spacer" presStyleCnt="0"/>
      <dgm:spPr/>
    </dgm:pt>
    <dgm:pt modelId="{8B8CE1F7-81D2-469B-8317-91302D170E40}" type="pres">
      <dgm:prSet presAssocID="{4865A5BA-A835-4FAA-857B-33259FEA0A82}" presName="comp" presStyleCnt="0"/>
      <dgm:spPr/>
    </dgm:pt>
    <dgm:pt modelId="{2361C855-D144-4972-B9A1-9D474982BFB7}" type="pres">
      <dgm:prSet presAssocID="{4865A5BA-A835-4FAA-857B-33259FEA0A82}" presName="box" presStyleLbl="node1" presStyleIdx="1" presStyleCnt="2"/>
      <dgm:spPr/>
    </dgm:pt>
    <dgm:pt modelId="{FBFC291B-692B-4C8D-85D1-8EC3A41650E3}" type="pres">
      <dgm:prSet presAssocID="{4865A5BA-A835-4FAA-857B-33259FEA0A82}" presName="img" presStyleLbl="fgImgPlace1" presStyleIdx="1" presStyleCnt="2"/>
      <dgm:spPr>
        <a:blipFill rotWithShape="1">
          <a:blip xmlns:r="http://schemas.openxmlformats.org/officeDocument/2006/relationships" r:embed="rId3"/>
          <a:srcRect/>
          <a:stretch>
            <a:fillRect l="-71000" r="-71000"/>
          </a:stretch>
        </a:blipFill>
      </dgm:spPr>
    </dgm:pt>
    <dgm:pt modelId="{8922DB28-D21D-4FAA-A920-B6589D7EAE39}" type="pres">
      <dgm:prSet presAssocID="{4865A5BA-A835-4FAA-857B-33259FEA0A82}" presName="text" presStyleLbl="node1" presStyleIdx="1" presStyleCnt="2">
        <dgm:presLayoutVars>
          <dgm:bulletEnabled val="1"/>
        </dgm:presLayoutVars>
      </dgm:prSet>
      <dgm:spPr/>
    </dgm:pt>
  </dgm:ptLst>
  <dgm:cxnLst>
    <dgm:cxn modelId="{427F5911-81E6-4E08-9E06-A892664E66FD}" srcId="{28E5A141-F999-4FEF-BF90-A718D9AA6675}" destId="{6D6BD84E-3943-48DC-AF6E-A6E4DEB19580}" srcOrd="0" destOrd="0" parTransId="{616EE5FC-3E91-467C-AC11-7714D655359F}" sibTransId="{609C99FB-DF0C-4834-BE50-758E9B277859}"/>
    <dgm:cxn modelId="{C261DA24-81FA-42D4-985B-B65552450C33}" srcId="{28E5A141-F999-4FEF-BF90-A718D9AA6675}" destId="{4865A5BA-A835-4FAA-857B-33259FEA0A82}" srcOrd="1" destOrd="0" parTransId="{9BF92A49-DB8D-4A76-A687-52F9571373A1}" sibTransId="{9B39BC11-2BE8-4515-B832-C91E6D365C08}"/>
    <dgm:cxn modelId="{AD9AA26E-6AFE-4F4B-9209-4395D8670E8F}" type="presOf" srcId="{4865A5BA-A835-4FAA-857B-33259FEA0A82}" destId="{2361C855-D144-4972-B9A1-9D474982BFB7}" srcOrd="0" destOrd="0" presId="urn:microsoft.com/office/officeart/2005/8/layout/vList4"/>
    <dgm:cxn modelId="{B067B492-3EED-4E07-8DD3-CB4F38D6EA81}" type="presOf" srcId="{6D6BD84E-3943-48DC-AF6E-A6E4DEB19580}" destId="{A5280728-0A18-4563-A3BC-2DD0993B8CDC}" srcOrd="0" destOrd="0" presId="urn:microsoft.com/office/officeart/2005/8/layout/vList4"/>
    <dgm:cxn modelId="{EF4D4BA5-562F-46A3-AA85-74771A6F5C96}" type="presOf" srcId="{4865A5BA-A835-4FAA-857B-33259FEA0A82}" destId="{8922DB28-D21D-4FAA-A920-B6589D7EAE39}" srcOrd="1" destOrd="0" presId="urn:microsoft.com/office/officeart/2005/8/layout/vList4"/>
    <dgm:cxn modelId="{FEF9A3B0-332A-44C1-90B8-F1286D26204D}" type="presOf" srcId="{28E5A141-F999-4FEF-BF90-A718D9AA6675}" destId="{E33740B4-820D-4A10-8D66-2F7489D6CE3C}" srcOrd="0" destOrd="0" presId="urn:microsoft.com/office/officeart/2005/8/layout/vList4"/>
    <dgm:cxn modelId="{B20001D0-214B-4A2D-A4CB-298E1AA5B8DB}" type="presOf" srcId="{6D6BD84E-3943-48DC-AF6E-A6E4DEB19580}" destId="{8EED9CA2-8D2A-4B99-8AF7-96BDFA7A3FE6}" srcOrd="1" destOrd="0" presId="urn:microsoft.com/office/officeart/2005/8/layout/vList4"/>
    <dgm:cxn modelId="{CBB5FB8B-1CCC-4D6F-A54D-7A6C04BCE25C}" type="presParOf" srcId="{E33740B4-820D-4A10-8D66-2F7489D6CE3C}" destId="{982BC4D9-6AE8-479C-A861-3EA2AC8621E2}" srcOrd="0" destOrd="0" presId="urn:microsoft.com/office/officeart/2005/8/layout/vList4"/>
    <dgm:cxn modelId="{0D11A05D-3AD4-4AB3-8FE3-734E6ADB7FD5}" type="presParOf" srcId="{982BC4D9-6AE8-479C-A861-3EA2AC8621E2}" destId="{A5280728-0A18-4563-A3BC-2DD0993B8CDC}" srcOrd="0" destOrd="0" presId="urn:microsoft.com/office/officeart/2005/8/layout/vList4"/>
    <dgm:cxn modelId="{E70924E3-E73C-4352-B25E-D71A7C485C4B}" type="presParOf" srcId="{982BC4D9-6AE8-479C-A861-3EA2AC8621E2}" destId="{8518049F-1A99-4A32-819A-AE6F29039CFC}" srcOrd="1" destOrd="0" presId="urn:microsoft.com/office/officeart/2005/8/layout/vList4"/>
    <dgm:cxn modelId="{BA68231B-B608-457F-969A-7CA6E20E12A8}" type="presParOf" srcId="{982BC4D9-6AE8-479C-A861-3EA2AC8621E2}" destId="{8EED9CA2-8D2A-4B99-8AF7-96BDFA7A3FE6}" srcOrd="2" destOrd="0" presId="urn:microsoft.com/office/officeart/2005/8/layout/vList4"/>
    <dgm:cxn modelId="{AC3CD1C0-8D86-4CC8-997B-8CD033683770}" type="presParOf" srcId="{E33740B4-820D-4A10-8D66-2F7489D6CE3C}" destId="{0A62DC65-EA48-452D-BEC2-36B65EF2CA74}" srcOrd="1" destOrd="0" presId="urn:microsoft.com/office/officeart/2005/8/layout/vList4"/>
    <dgm:cxn modelId="{C5E4BFA1-BB89-48CB-9B1E-AD4B03685C59}" type="presParOf" srcId="{E33740B4-820D-4A10-8D66-2F7489D6CE3C}" destId="{8B8CE1F7-81D2-469B-8317-91302D170E40}" srcOrd="2" destOrd="0" presId="urn:microsoft.com/office/officeart/2005/8/layout/vList4"/>
    <dgm:cxn modelId="{F3541B39-3DEA-45D7-A9D4-567F36D774B5}" type="presParOf" srcId="{8B8CE1F7-81D2-469B-8317-91302D170E40}" destId="{2361C855-D144-4972-B9A1-9D474982BFB7}" srcOrd="0" destOrd="0" presId="urn:microsoft.com/office/officeart/2005/8/layout/vList4"/>
    <dgm:cxn modelId="{C687CA55-236C-43EE-8E77-5A378A981C17}" type="presParOf" srcId="{8B8CE1F7-81D2-469B-8317-91302D170E40}" destId="{FBFC291B-692B-4C8D-85D1-8EC3A41650E3}" srcOrd="1" destOrd="0" presId="urn:microsoft.com/office/officeart/2005/8/layout/vList4"/>
    <dgm:cxn modelId="{B4B7E97C-DE9C-4873-A589-1D2C7D23AF1E}" type="presParOf" srcId="{8B8CE1F7-81D2-469B-8317-91302D170E40}" destId="{8922DB28-D21D-4FAA-A920-B6589D7EAE3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BF35E2-EA01-4CC6-AB60-141E9206E566}" type="doc">
      <dgm:prSet loTypeId="urn:microsoft.com/office/officeart/2005/8/layout/venn1" loCatId="relationship" qsTypeId="urn:microsoft.com/office/officeart/2005/8/quickstyle/3d4" qsCatId="3D" csTypeId="urn:microsoft.com/office/officeart/2005/8/colors/colorful1" csCatId="colorful" phldr="1"/>
      <dgm:spPr/>
      <dgm:t>
        <a:bodyPr/>
        <a:lstStyle/>
        <a:p>
          <a:endParaRPr lang="fr-FR"/>
        </a:p>
      </dgm:t>
    </dgm:pt>
    <dgm:pt modelId="{1BD8644F-A8D8-417A-9265-50F1333330DF}">
      <dgm:prSet/>
      <dgm:spPr/>
      <dgm:t>
        <a:bodyPr/>
        <a:lstStyle/>
        <a:p>
          <a:r>
            <a:rPr lang="fr-FR" b="1" dirty="0">
              <a:latin typeface="Calibri" panose="020F0502020204030204" pitchFamily="34" charset="0"/>
              <a:cs typeface="Calibri" panose="020F0502020204030204" pitchFamily="34" charset="0"/>
            </a:rPr>
            <a:t>Il existe 4 typologies de dépenses pour cette modalité.</a:t>
          </a:r>
        </a:p>
      </dgm:t>
    </dgm:pt>
    <dgm:pt modelId="{40F08541-38B8-4BE3-B8AE-589911F9C2C2}" type="parTrans" cxnId="{715C6C9C-B0C5-42A8-95DA-DB4B787565E6}">
      <dgm:prSet/>
      <dgm:spPr/>
      <dgm:t>
        <a:bodyPr/>
        <a:lstStyle/>
        <a:p>
          <a:endParaRPr lang="fr-FR"/>
        </a:p>
      </dgm:t>
    </dgm:pt>
    <dgm:pt modelId="{9843F2EC-D9CB-444A-9CD8-2C28F0BBECDC}" type="sibTrans" cxnId="{715C6C9C-B0C5-42A8-95DA-DB4B787565E6}">
      <dgm:prSet/>
      <dgm:spPr/>
      <dgm:t>
        <a:bodyPr/>
        <a:lstStyle/>
        <a:p>
          <a:endParaRPr lang="fr-FR"/>
        </a:p>
      </dgm:t>
    </dgm:pt>
    <dgm:pt modelId="{1D687A67-CA7A-490F-BB59-20F371B64EDE}">
      <dgm:prSet/>
      <dgm:spPr/>
      <dgm:t>
        <a:bodyPr/>
        <a:lstStyle/>
        <a:p>
          <a:r>
            <a:rPr lang="fr-FR" b="1" dirty="0">
              <a:latin typeface="Calibri" panose="020F0502020204030204" pitchFamily="34" charset="0"/>
              <a:cs typeface="Calibri" panose="020F0502020204030204" pitchFamily="34" charset="0"/>
            </a:rPr>
            <a:t>Montant déclaré plafonné à 10 % du montant de la contribution annuelle</a:t>
          </a:r>
        </a:p>
      </dgm:t>
    </dgm:pt>
    <dgm:pt modelId="{2F41637D-563F-4DC9-8AB1-80380D54FCE5}" type="parTrans" cxnId="{6523F901-2BB9-473F-919C-AEABCA948438}">
      <dgm:prSet/>
      <dgm:spPr/>
      <dgm:t>
        <a:bodyPr/>
        <a:lstStyle/>
        <a:p>
          <a:endParaRPr lang="fr-FR"/>
        </a:p>
      </dgm:t>
    </dgm:pt>
    <dgm:pt modelId="{BAF7A7D5-5890-4B87-A962-0CFD60922D0E}" type="sibTrans" cxnId="{6523F901-2BB9-473F-919C-AEABCA948438}">
      <dgm:prSet/>
      <dgm:spPr/>
      <dgm:t>
        <a:bodyPr/>
        <a:lstStyle/>
        <a:p>
          <a:endParaRPr lang="fr-FR"/>
        </a:p>
      </dgm:t>
    </dgm:pt>
    <dgm:pt modelId="{61BE3720-3F76-4BC5-B7C2-41F90B1F77B2}">
      <dgm:prSet/>
      <dgm:spPr/>
      <dgm:t>
        <a:bodyPr/>
        <a:lstStyle/>
        <a:p>
          <a:r>
            <a:rPr lang="fr-FR" b="1" dirty="0">
              <a:latin typeface="Calibri" panose="020F0502020204030204" pitchFamily="34" charset="0"/>
              <a:cs typeface="Calibri" panose="020F0502020204030204" pitchFamily="34" charset="0"/>
            </a:rPr>
            <a:t>Cette déduction ne peut pas se cumuler avec une aide (Sécurité Sociale, MDPH, FIPHFP, etc.). Vous ne pouvez donc pas déclarer de reste à charge.</a:t>
          </a:r>
        </a:p>
      </dgm:t>
    </dgm:pt>
    <dgm:pt modelId="{9600C974-8EFF-4F0E-923B-89C07DFD0526}" type="parTrans" cxnId="{C6AEEE67-19AE-4A49-9A19-8A3D3297FC0B}">
      <dgm:prSet/>
      <dgm:spPr/>
      <dgm:t>
        <a:bodyPr/>
        <a:lstStyle/>
        <a:p>
          <a:endParaRPr lang="fr-FR"/>
        </a:p>
      </dgm:t>
    </dgm:pt>
    <dgm:pt modelId="{21CAFE1E-6607-461F-9158-8625B478D717}" type="sibTrans" cxnId="{C6AEEE67-19AE-4A49-9A19-8A3D3297FC0B}">
      <dgm:prSet/>
      <dgm:spPr/>
      <dgm:t>
        <a:bodyPr/>
        <a:lstStyle/>
        <a:p>
          <a:endParaRPr lang="fr-FR"/>
        </a:p>
      </dgm:t>
    </dgm:pt>
    <dgm:pt modelId="{9D64A412-BC2B-4C6B-AC2F-825AD735FD44}" type="pres">
      <dgm:prSet presAssocID="{EFBF35E2-EA01-4CC6-AB60-141E9206E566}" presName="compositeShape" presStyleCnt="0">
        <dgm:presLayoutVars>
          <dgm:chMax val="7"/>
          <dgm:dir/>
          <dgm:resizeHandles val="exact"/>
        </dgm:presLayoutVars>
      </dgm:prSet>
      <dgm:spPr/>
    </dgm:pt>
    <dgm:pt modelId="{8F52F957-AFD3-4D98-AFAD-BE93C2AEA0F3}" type="pres">
      <dgm:prSet presAssocID="{1BD8644F-A8D8-417A-9265-50F1333330DF}" presName="circ1" presStyleLbl="vennNode1" presStyleIdx="0" presStyleCnt="3"/>
      <dgm:spPr/>
    </dgm:pt>
    <dgm:pt modelId="{5D736A0F-C70B-436F-B6A5-32C4A73E4145}" type="pres">
      <dgm:prSet presAssocID="{1BD8644F-A8D8-417A-9265-50F1333330DF}" presName="circ1Tx" presStyleLbl="revTx" presStyleIdx="0" presStyleCnt="0">
        <dgm:presLayoutVars>
          <dgm:chMax val="0"/>
          <dgm:chPref val="0"/>
          <dgm:bulletEnabled val="1"/>
        </dgm:presLayoutVars>
      </dgm:prSet>
      <dgm:spPr/>
    </dgm:pt>
    <dgm:pt modelId="{C530AED3-3640-4C73-9914-52B121D8D69D}" type="pres">
      <dgm:prSet presAssocID="{1D687A67-CA7A-490F-BB59-20F371B64EDE}" presName="circ2" presStyleLbl="vennNode1" presStyleIdx="1" presStyleCnt="3"/>
      <dgm:spPr/>
    </dgm:pt>
    <dgm:pt modelId="{0F0C99DD-8967-45B5-A6B2-128760944261}" type="pres">
      <dgm:prSet presAssocID="{1D687A67-CA7A-490F-BB59-20F371B64EDE}" presName="circ2Tx" presStyleLbl="revTx" presStyleIdx="0" presStyleCnt="0">
        <dgm:presLayoutVars>
          <dgm:chMax val="0"/>
          <dgm:chPref val="0"/>
          <dgm:bulletEnabled val="1"/>
        </dgm:presLayoutVars>
      </dgm:prSet>
      <dgm:spPr/>
    </dgm:pt>
    <dgm:pt modelId="{10221B91-1591-469E-B4BA-5FF21124F5A4}" type="pres">
      <dgm:prSet presAssocID="{61BE3720-3F76-4BC5-B7C2-41F90B1F77B2}" presName="circ3" presStyleLbl="vennNode1" presStyleIdx="2" presStyleCnt="3"/>
      <dgm:spPr/>
    </dgm:pt>
    <dgm:pt modelId="{E88DEA25-E08F-4DF6-8839-872935CEE188}" type="pres">
      <dgm:prSet presAssocID="{61BE3720-3F76-4BC5-B7C2-41F90B1F77B2}" presName="circ3Tx" presStyleLbl="revTx" presStyleIdx="0" presStyleCnt="0">
        <dgm:presLayoutVars>
          <dgm:chMax val="0"/>
          <dgm:chPref val="0"/>
          <dgm:bulletEnabled val="1"/>
        </dgm:presLayoutVars>
      </dgm:prSet>
      <dgm:spPr/>
    </dgm:pt>
  </dgm:ptLst>
  <dgm:cxnLst>
    <dgm:cxn modelId="{6523F901-2BB9-473F-919C-AEABCA948438}" srcId="{EFBF35E2-EA01-4CC6-AB60-141E9206E566}" destId="{1D687A67-CA7A-490F-BB59-20F371B64EDE}" srcOrd="1" destOrd="0" parTransId="{2F41637D-563F-4DC9-8AB1-80380D54FCE5}" sibTransId="{BAF7A7D5-5890-4B87-A962-0CFD60922D0E}"/>
    <dgm:cxn modelId="{CC624622-C32F-49C2-973E-1323A0619246}" type="presOf" srcId="{1BD8644F-A8D8-417A-9265-50F1333330DF}" destId="{5D736A0F-C70B-436F-B6A5-32C4A73E4145}" srcOrd="1" destOrd="0" presId="urn:microsoft.com/office/officeart/2005/8/layout/venn1"/>
    <dgm:cxn modelId="{3E9C9145-132C-4D17-B164-DCC2A0E74BC3}" type="presOf" srcId="{61BE3720-3F76-4BC5-B7C2-41F90B1F77B2}" destId="{E88DEA25-E08F-4DF6-8839-872935CEE188}" srcOrd="1" destOrd="0" presId="urn:microsoft.com/office/officeart/2005/8/layout/venn1"/>
    <dgm:cxn modelId="{C6AEEE67-19AE-4A49-9A19-8A3D3297FC0B}" srcId="{EFBF35E2-EA01-4CC6-AB60-141E9206E566}" destId="{61BE3720-3F76-4BC5-B7C2-41F90B1F77B2}" srcOrd="2" destOrd="0" parTransId="{9600C974-8EFF-4F0E-923B-89C07DFD0526}" sibTransId="{21CAFE1E-6607-461F-9158-8625B478D717}"/>
    <dgm:cxn modelId="{0C2D0E69-412B-4E7D-83E7-1A514CF98862}" type="presOf" srcId="{61BE3720-3F76-4BC5-B7C2-41F90B1F77B2}" destId="{10221B91-1591-469E-B4BA-5FF21124F5A4}" srcOrd="0" destOrd="0" presId="urn:microsoft.com/office/officeart/2005/8/layout/venn1"/>
    <dgm:cxn modelId="{42CF6550-B674-498B-89FB-D038B1418A15}" type="presOf" srcId="{1D687A67-CA7A-490F-BB59-20F371B64EDE}" destId="{C530AED3-3640-4C73-9914-52B121D8D69D}" srcOrd="0" destOrd="0" presId="urn:microsoft.com/office/officeart/2005/8/layout/venn1"/>
    <dgm:cxn modelId="{AAF9E586-8FB0-4BB9-8E08-92479F5A4A2F}" type="presOf" srcId="{EFBF35E2-EA01-4CC6-AB60-141E9206E566}" destId="{9D64A412-BC2B-4C6B-AC2F-825AD735FD44}" srcOrd="0" destOrd="0" presId="urn:microsoft.com/office/officeart/2005/8/layout/venn1"/>
    <dgm:cxn modelId="{715C6C9C-B0C5-42A8-95DA-DB4B787565E6}" srcId="{EFBF35E2-EA01-4CC6-AB60-141E9206E566}" destId="{1BD8644F-A8D8-417A-9265-50F1333330DF}" srcOrd="0" destOrd="0" parTransId="{40F08541-38B8-4BE3-B8AE-589911F9C2C2}" sibTransId="{9843F2EC-D9CB-444A-9CD8-2C28F0BBECDC}"/>
    <dgm:cxn modelId="{7DA4A5B7-9111-49FD-BEBC-A07EB181F343}" type="presOf" srcId="{1BD8644F-A8D8-417A-9265-50F1333330DF}" destId="{8F52F957-AFD3-4D98-AFAD-BE93C2AEA0F3}" srcOrd="0" destOrd="0" presId="urn:microsoft.com/office/officeart/2005/8/layout/venn1"/>
    <dgm:cxn modelId="{C3B69EBC-3CC0-4B07-BF92-0A56DC14E9A3}" type="presOf" srcId="{1D687A67-CA7A-490F-BB59-20F371B64EDE}" destId="{0F0C99DD-8967-45B5-A6B2-128760944261}" srcOrd="1" destOrd="0" presId="urn:microsoft.com/office/officeart/2005/8/layout/venn1"/>
    <dgm:cxn modelId="{483D15CA-E98E-434A-925B-B60F9D15C271}" type="presParOf" srcId="{9D64A412-BC2B-4C6B-AC2F-825AD735FD44}" destId="{8F52F957-AFD3-4D98-AFAD-BE93C2AEA0F3}" srcOrd="0" destOrd="0" presId="urn:microsoft.com/office/officeart/2005/8/layout/venn1"/>
    <dgm:cxn modelId="{858C914D-8A99-492B-BD34-318259299433}" type="presParOf" srcId="{9D64A412-BC2B-4C6B-AC2F-825AD735FD44}" destId="{5D736A0F-C70B-436F-B6A5-32C4A73E4145}" srcOrd="1" destOrd="0" presId="urn:microsoft.com/office/officeart/2005/8/layout/venn1"/>
    <dgm:cxn modelId="{C2E33D4F-942D-4867-BACA-BA8C1AAE0ADB}" type="presParOf" srcId="{9D64A412-BC2B-4C6B-AC2F-825AD735FD44}" destId="{C530AED3-3640-4C73-9914-52B121D8D69D}" srcOrd="2" destOrd="0" presId="urn:microsoft.com/office/officeart/2005/8/layout/venn1"/>
    <dgm:cxn modelId="{B0C5B5DB-9E16-4811-B5BA-7A395B9140FD}" type="presParOf" srcId="{9D64A412-BC2B-4C6B-AC2F-825AD735FD44}" destId="{0F0C99DD-8967-45B5-A6B2-128760944261}" srcOrd="3" destOrd="0" presId="urn:microsoft.com/office/officeart/2005/8/layout/venn1"/>
    <dgm:cxn modelId="{6B71CFBB-6361-4F2D-896E-F2F95E92FA0D}" type="presParOf" srcId="{9D64A412-BC2B-4C6B-AC2F-825AD735FD44}" destId="{10221B91-1591-469E-B4BA-5FF21124F5A4}" srcOrd="4" destOrd="0" presId="urn:microsoft.com/office/officeart/2005/8/layout/venn1"/>
    <dgm:cxn modelId="{E58BBC70-7CDA-4C82-94B8-669852D279F2}" type="presParOf" srcId="{9D64A412-BC2B-4C6B-AC2F-825AD735FD44}" destId="{E88DEA25-E08F-4DF6-8839-872935CEE18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1222D6-27A0-46B3-9136-8727A5933435}"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fr-FR"/>
        </a:p>
      </dgm:t>
    </dgm:pt>
    <dgm:pt modelId="{28B5AB84-7154-4B4D-8442-8F66B5906E8C}">
      <dgm:prSet custT="1"/>
      <dgm:spPr/>
      <dgm:t>
        <a:bodyPr/>
        <a:lstStyle/>
        <a:p>
          <a:r>
            <a:rPr lang="fr-FR" sz="1400" dirty="0">
              <a:latin typeface="Calibri" panose="020F0502020204030204" pitchFamily="34" charset="0"/>
              <a:cs typeface="Calibri" panose="020F0502020204030204" pitchFamily="34" charset="0"/>
            </a:rPr>
            <a:t>Eléments nécessaires au recueil statistique</a:t>
          </a:r>
        </a:p>
      </dgm:t>
    </dgm:pt>
    <dgm:pt modelId="{F568BF48-9231-40DC-95AC-0514F62FD45A}" type="parTrans" cxnId="{43B7FBF8-681B-40C1-AE0A-977B462A8FCD}">
      <dgm:prSet/>
      <dgm:spPr/>
      <dgm:t>
        <a:bodyPr/>
        <a:lstStyle/>
        <a:p>
          <a:endParaRPr lang="fr-FR" sz="1400">
            <a:latin typeface="Calibri" panose="020F0502020204030204" pitchFamily="34" charset="0"/>
            <a:cs typeface="Calibri" panose="020F0502020204030204" pitchFamily="34" charset="0"/>
          </a:endParaRPr>
        </a:p>
      </dgm:t>
    </dgm:pt>
    <dgm:pt modelId="{1568E504-F321-4441-850A-257687E53317}" type="sibTrans" cxnId="{43B7FBF8-681B-40C1-AE0A-977B462A8FCD}">
      <dgm:prSet/>
      <dgm:spPr/>
      <dgm:t>
        <a:bodyPr/>
        <a:lstStyle/>
        <a:p>
          <a:endParaRPr lang="fr-FR" sz="1400">
            <a:latin typeface="Calibri" panose="020F0502020204030204" pitchFamily="34" charset="0"/>
            <a:cs typeface="Calibri" panose="020F0502020204030204" pitchFamily="34" charset="0"/>
          </a:endParaRPr>
        </a:p>
      </dgm:t>
    </dgm:pt>
    <dgm:pt modelId="{438B46E5-170A-4AC9-AACB-F7E5AF4B1E54}">
      <dgm:prSet custT="1"/>
      <dgm:spPr/>
      <dgm:t>
        <a:bodyPr/>
        <a:lstStyle/>
        <a:p>
          <a:pPr algn="just">
            <a:buFont typeface="Courier New" panose="02070309020205020404" pitchFamily="49" charset="0"/>
            <a:buChar char="o"/>
          </a:pPr>
          <a:r>
            <a:rPr lang="fr-FR" sz="1400" dirty="0">
              <a:latin typeface="Calibri" panose="020F0502020204030204" pitchFamily="34" charset="0"/>
              <a:cs typeface="Calibri" panose="020F0502020204030204" pitchFamily="34" charset="0"/>
            </a:rPr>
            <a:t> Catégorie de bénéficiaires</a:t>
          </a:r>
        </a:p>
      </dgm:t>
    </dgm:pt>
    <dgm:pt modelId="{9333BA20-00CB-4639-A430-3CDBB8D25C24}" type="parTrans" cxnId="{6FB008F5-1566-4982-8024-55382D297667}">
      <dgm:prSet/>
      <dgm:spPr/>
      <dgm:t>
        <a:bodyPr/>
        <a:lstStyle/>
        <a:p>
          <a:endParaRPr lang="fr-FR" sz="1400">
            <a:latin typeface="Calibri" panose="020F0502020204030204" pitchFamily="34" charset="0"/>
            <a:cs typeface="Calibri" panose="020F0502020204030204" pitchFamily="34" charset="0"/>
          </a:endParaRPr>
        </a:p>
      </dgm:t>
    </dgm:pt>
    <dgm:pt modelId="{BF3461E8-3DFC-452A-A9F4-F676E9184FCB}" type="sibTrans" cxnId="{6FB008F5-1566-4982-8024-55382D297667}">
      <dgm:prSet/>
      <dgm:spPr/>
      <dgm:t>
        <a:bodyPr/>
        <a:lstStyle/>
        <a:p>
          <a:endParaRPr lang="fr-FR" sz="1400">
            <a:latin typeface="Calibri" panose="020F0502020204030204" pitchFamily="34" charset="0"/>
            <a:cs typeface="Calibri" panose="020F0502020204030204" pitchFamily="34" charset="0"/>
          </a:endParaRPr>
        </a:p>
      </dgm:t>
    </dgm:pt>
    <dgm:pt modelId="{B188697F-568A-4412-8A91-36C4FF628DFD}">
      <dgm:prSet custT="1"/>
      <dgm:spPr/>
      <dgm:t>
        <a:bodyPr/>
        <a:lstStyle/>
        <a:p>
          <a:pPr algn="just">
            <a:buFontTx/>
            <a:buNone/>
          </a:pPr>
          <a:r>
            <a:rPr lang="fr-FR" sz="1400" dirty="0">
              <a:latin typeface="Calibri" panose="020F0502020204030204" pitchFamily="34" charset="0"/>
              <a:cs typeface="Calibri" panose="020F0502020204030204" pitchFamily="34" charset="0"/>
            </a:rPr>
            <a:t>Vous devez vous munir de la répartition des BOE de votre établissement par :</a:t>
          </a:r>
        </a:p>
      </dgm:t>
    </dgm:pt>
    <dgm:pt modelId="{495BE1E3-29BC-4171-81C3-57961ADFBB43}" type="parTrans" cxnId="{9B5956A7-2B3B-442A-9655-7EE30EFE88E8}">
      <dgm:prSet/>
      <dgm:spPr/>
      <dgm:t>
        <a:bodyPr/>
        <a:lstStyle/>
        <a:p>
          <a:endParaRPr lang="fr-FR" sz="1400">
            <a:latin typeface="Calibri" panose="020F0502020204030204" pitchFamily="34" charset="0"/>
            <a:cs typeface="Calibri" panose="020F0502020204030204" pitchFamily="34" charset="0"/>
          </a:endParaRPr>
        </a:p>
      </dgm:t>
    </dgm:pt>
    <dgm:pt modelId="{CCBA6361-6A7B-4025-B33F-8951CD3117F1}" type="sibTrans" cxnId="{9B5956A7-2B3B-442A-9655-7EE30EFE88E8}">
      <dgm:prSet/>
      <dgm:spPr/>
      <dgm:t>
        <a:bodyPr/>
        <a:lstStyle/>
        <a:p>
          <a:endParaRPr lang="fr-FR" sz="1400">
            <a:latin typeface="Calibri" panose="020F0502020204030204" pitchFamily="34" charset="0"/>
            <a:cs typeface="Calibri" panose="020F0502020204030204" pitchFamily="34" charset="0"/>
          </a:endParaRPr>
        </a:p>
      </dgm:t>
    </dgm:pt>
    <dgm:pt modelId="{D3BA8FDE-5D7A-4132-801D-AC8A3AC4713D}">
      <dgm:prSet custT="1"/>
      <dgm:spPr/>
      <dgm:t>
        <a:bodyPr/>
        <a:lstStyle/>
        <a:p>
          <a:pPr algn="just">
            <a:buFont typeface="Courier New" panose="02070309020205020404" pitchFamily="49" charset="0"/>
            <a:buChar char="o"/>
          </a:pPr>
          <a:r>
            <a:rPr lang="fr-FR" sz="1400" dirty="0">
              <a:latin typeface="Calibri" panose="020F0502020204030204" pitchFamily="34" charset="0"/>
              <a:cs typeface="Calibri" panose="020F0502020204030204" pitchFamily="34" charset="0"/>
            </a:rPr>
            <a:t> Catégorie hiérarchique </a:t>
          </a:r>
        </a:p>
      </dgm:t>
    </dgm:pt>
    <dgm:pt modelId="{E115516D-564B-4E1E-8FAE-FBB9D8DD268C}" type="sibTrans" cxnId="{FA243238-0640-45DC-BF99-21E85D833B0D}">
      <dgm:prSet/>
      <dgm:spPr/>
      <dgm:t>
        <a:bodyPr/>
        <a:lstStyle/>
        <a:p>
          <a:endParaRPr lang="fr-FR" sz="1400">
            <a:latin typeface="Calibri" panose="020F0502020204030204" pitchFamily="34" charset="0"/>
            <a:cs typeface="Calibri" panose="020F0502020204030204" pitchFamily="34" charset="0"/>
          </a:endParaRPr>
        </a:p>
      </dgm:t>
    </dgm:pt>
    <dgm:pt modelId="{5BB3A5EA-BDF8-4600-BAB7-EF58509B31F6}" type="parTrans" cxnId="{FA243238-0640-45DC-BF99-21E85D833B0D}">
      <dgm:prSet/>
      <dgm:spPr/>
      <dgm:t>
        <a:bodyPr/>
        <a:lstStyle/>
        <a:p>
          <a:endParaRPr lang="fr-FR" sz="1400">
            <a:latin typeface="Calibri" panose="020F0502020204030204" pitchFamily="34" charset="0"/>
            <a:cs typeface="Calibri" panose="020F0502020204030204" pitchFamily="34" charset="0"/>
          </a:endParaRPr>
        </a:p>
      </dgm:t>
    </dgm:pt>
    <dgm:pt modelId="{62FFED2A-8078-4512-9993-1CDA4443202C}">
      <dgm:prSet custT="1"/>
      <dgm:spPr/>
      <dgm:t>
        <a:bodyPr/>
        <a:lstStyle/>
        <a:p>
          <a:pPr algn="just">
            <a:buFont typeface="Courier New" panose="02070309020205020404" pitchFamily="49" charset="0"/>
            <a:buChar char="o"/>
          </a:pPr>
          <a:r>
            <a:rPr lang="fr-FR" sz="1400" dirty="0">
              <a:latin typeface="Calibri" panose="020F0502020204030204" pitchFamily="34" charset="0"/>
              <a:cs typeface="Calibri" panose="020F0502020204030204" pitchFamily="34" charset="0"/>
            </a:rPr>
            <a:t> Tranche d’âge </a:t>
          </a:r>
        </a:p>
      </dgm:t>
    </dgm:pt>
    <dgm:pt modelId="{639A4587-1117-454A-BC82-DA195B435F8C}" type="sibTrans" cxnId="{32D2B804-7924-40EE-94A2-2E6CC67E37C6}">
      <dgm:prSet/>
      <dgm:spPr/>
      <dgm:t>
        <a:bodyPr/>
        <a:lstStyle/>
        <a:p>
          <a:endParaRPr lang="fr-FR" sz="1400">
            <a:latin typeface="Calibri" panose="020F0502020204030204" pitchFamily="34" charset="0"/>
            <a:cs typeface="Calibri" panose="020F0502020204030204" pitchFamily="34" charset="0"/>
          </a:endParaRPr>
        </a:p>
      </dgm:t>
    </dgm:pt>
    <dgm:pt modelId="{4EEE9E1C-4172-47B6-B761-68BEC7DC6DA7}" type="parTrans" cxnId="{32D2B804-7924-40EE-94A2-2E6CC67E37C6}">
      <dgm:prSet/>
      <dgm:spPr/>
      <dgm:t>
        <a:bodyPr/>
        <a:lstStyle/>
        <a:p>
          <a:endParaRPr lang="fr-FR" sz="1400">
            <a:latin typeface="Calibri" panose="020F0502020204030204" pitchFamily="34" charset="0"/>
            <a:cs typeface="Calibri" panose="020F0502020204030204" pitchFamily="34" charset="0"/>
          </a:endParaRPr>
        </a:p>
      </dgm:t>
    </dgm:pt>
    <dgm:pt modelId="{A3F405A0-AEE5-4A44-9DA4-971165AE3148}">
      <dgm:prSet custT="1"/>
      <dgm:spPr/>
      <dgm:t>
        <a:bodyPr/>
        <a:lstStyle/>
        <a:p>
          <a:pPr algn="just">
            <a:buFont typeface="Courier New" panose="02070309020205020404" pitchFamily="49" charset="0"/>
            <a:buNone/>
          </a:pPr>
          <a:endParaRPr lang="fr-FR" sz="1400" dirty="0">
            <a:latin typeface="Calibri" panose="020F0502020204030204" pitchFamily="34" charset="0"/>
            <a:cs typeface="Calibri" panose="020F0502020204030204" pitchFamily="34" charset="0"/>
          </a:endParaRPr>
        </a:p>
      </dgm:t>
    </dgm:pt>
    <dgm:pt modelId="{A70CB2FD-57F4-4F55-B464-416CF101D4BE}" type="sibTrans" cxnId="{05DEBCE4-9B2A-42A6-A286-2C289F704901}">
      <dgm:prSet/>
      <dgm:spPr/>
      <dgm:t>
        <a:bodyPr/>
        <a:lstStyle/>
        <a:p>
          <a:endParaRPr lang="fr-FR" sz="1400">
            <a:latin typeface="Calibri" panose="020F0502020204030204" pitchFamily="34" charset="0"/>
            <a:cs typeface="Calibri" panose="020F0502020204030204" pitchFamily="34" charset="0"/>
          </a:endParaRPr>
        </a:p>
      </dgm:t>
    </dgm:pt>
    <dgm:pt modelId="{02452F3A-1AC8-458A-9867-20AD3C9886B4}" type="parTrans" cxnId="{05DEBCE4-9B2A-42A6-A286-2C289F704901}">
      <dgm:prSet/>
      <dgm:spPr/>
      <dgm:t>
        <a:bodyPr/>
        <a:lstStyle/>
        <a:p>
          <a:endParaRPr lang="fr-FR" sz="1400">
            <a:latin typeface="Calibri" panose="020F0502020204030204" pitchFamily="34" charset="0"/>
            <a:cs typeface="Calibri" panose="020F0502020204030204" pitchFamily="34" charset="0"/>
          </a:endParaRPr>
        </a:p>
      </dgm:t>
    </dgm:pt>
    <dgm:pt modelId="{12FCF84B-777B-4618-ABF0-0C69EFD4DA32}">
      <dgm:prSet custT="1"/>
      <dgm:spPr/>
      <dgm:t>
        <a:bodyPr/>
        <a:lstStyle/>
        <a:p>
          <a:pPr algn="just">
            <a:buFont typeface="Courier New" panose="02070309020205020404" pitchFamily="49" charset="0"/>
            <a:buChar char="o"/>
          </a:pPr>
          <a:r>
            <a:rPr lang="fr-FR" sz="1400" dirty="0">
              <a:latin typeface="Calibri" panose="020F0502020204030204" pitchFamily="34" charset="0"/>
              <a:cs typeface="Calibri" panose="020F0502020204030204" pitchFamily="34" charset="0"/>
            </a:rPr>
            <a:t> Sexe </a:t>
          </a:r>
        </a:p>
      </dgm:t>
    </dgm:pt>
    <dgm:pt modelId="{E58F5048-A5D6-48AB-BC6D-EA916CF5D368}" type="sibTrans" cxnId="{053045B0-059A-4FA3-BCA7-88B3723A94F4}">
      <dgm:prSet/>
      <dgm:spPr/>
      <dgm:t>
        <a:bodyPr/>
        <a:lstStyle/>
        <a:p>
          <a:endParaRPr lang="fr-FR" sz="1400">
            <a:latin typeface="Calibri" panose="020F0502020204030204" pitchFamily="34" charset="0"/>
            <a:cs typeface="Calibri" panose="020F0502020204030204" pitchFamily="34" charset="0"/>
          </a:endParaRPr>
        </a:p>
      </dgm:t>
    </dgm:pt>
    <dgm:pt modelId="{4A27C74A-3078-4CB9-BA04-52C09ED0FE97}" type="parTrans" cxnId="{053045B0-059A-4FA3-BCA7-88B3723A94F4}">
      <dgm:prSet/>
      <dgm:spPr/>
      <dgm:t>
        <a:bodyPr/>
        <a:lstStyle/>
        <a:p>
          <a:endParaRPr lang="fr-FR" sz="1400">
            <a:latin typeface="Calibri" panose="020F0502020204030204" pitchFamily="34" charset="0"/>
            <a:cs typeface="Calibri" panose="020F0502020204030204" pitchFamily="34" charset="0"/>
          </a:endParaRPr>
        </a:p>
      </dgm:t>
    </dgm:pt>
    <dgm:pt modelId="{4A8331C9-D7E0-4EC1-8E24-EB10B6533786}">
      <dgm:prSet custT="1"/>
      <dgm:spPr/>
      <dgm:t>
        <a:bodyPr/>
        <a:lstStyle/>
        <a:p>
          <a:r>
            <a:rPr lang="fr-FR" sz="1400" dirty="0">
              <a:latin typeface="Calibri" panose="020F0502020204030204" pitchFamily="34" charset="0"/>
              <a:cs typeface="Calibri" panose="020F0502020204030204" pitchFamily="34" charset="0"/>
            </a:rPr>
            <a:t>Objectif</a:t>
          </a:r>
        </a:p>
      </dgm:t>
    </dgm:pt>
    <dgm:pt modelId="{A7DBF746-184D-4E04-9460-40BCD006B93A}" type="parTrans" cxnId="{691FC94F-033D-4856-8275-7307360B002B}">
      <dgm:prSet/>
      <dgm:spPr/>
      <dgm:t>
        <a:bodyPr/>
        <a:lstStyle/>
        <a:p>
          <a:endParaRPr lang="fr-FR" sz="1400">
            <a:latin typeface="Calibri" panose="020F0502020204030204" pitchFamily="34" charset="0"/>
            <a:cs typeface="Calibri" panose="020F0502020204030204" pitchFamily="34" charset="0"/>
          </a:endParaRPr>
        </a:p>
      </dgm:t>
    </dgm:pt>
    <dgm:pt modelId="{B136DF51-8C69-4FA0-84D2-7A7AEE76791E}" type="sibTrans" cxnId="{691FC94F-033D-4856-8275-7307360B002B}">
      <dgm:prSet/>
      <dgm:spPr/>
      <dgm:t>
        <a:bodyPr/>
        <a:lstStyle/>
        <a:p>
          <a:endParaRPr lang="fr-FR" sz="1400">
            <a:latin typeface="Calibri" panose="020F0502020204030204" pitchFamily="34" charset="0"/>
            <a:cs typeface="Calibri" panose="020F0502020204030204" pitchFamily="34" charset="0"/>
          </a:endParaRPr>
        </a:p>
      </dgm:t>
    </dgm:pt>
    <dgm:pt modelId="{4CAD2EB5-21BD-4DD2-BA60-8ECC72F8ADE4}">
      <dgm:prSet custT="1"/>
      <dgm:spPr/>
      <dgm:t>
        <a:bodyPr/>
        <a:lstStyle/>
        <a:p>
          <a:r>
            <a:rPr lang="fr-FR" sz="14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En stock </a:t>
          </a:r>
          <a:r>
            <a:rPr lang="fr-FR" sz="1400" dirty="0">
              <a:latin typeface="Calibri" panose="020F0502020204030204" pitchFamily="34" charset="0"/>
              <a:cs typeface="Calibri" panose="020F0502020204030204" pitchFamily="34" charset="0"/>
            </a:rPr>
            <a:t>: Répartition de vos BOE et des emplois particuliers BOE que vous déclarez présents au 31 décembre 2023</a:t>
          </a:r>
        </a:p>
      </dgm:t>
    </dgm:pt>
    <dgm:pt modelId="{AF4BBCAB-8824-4D41-A99B-CEA1FE034863}" type="parTrans" cxnId="{1F448853-527D-4736-A0DA-06CB13AE0E24}">
      <dgm:prSet/>
      <dgm:spPr/>
      <dgm:t>
        <a:bodyPr/>
        <a:lstStyle/>
        <a:p>
          <a:endParaRPr lang="fr-FR" sz="1400">
            <a:latin typeface="Calibri" panose="020F0502020204030204" pitchFamily="34" charset="0"/>
            <a:cs typeface="Calibri" panose="020F0502020204030204" pitchFamily="34" charset="0"/>
          </a:endParaRPr>
        </a:p>
      </dgm:t>
    </dgm:pt>
    <dgm:pt modelId="{140CF29B-9CEF-43AC-9929-E11369B8C6E4}" type="sibTrans" cxnId="{1F448853-527D-4736-A0DA-06CB13AE0E24}">
      <dgm:prSet/>
      <dgm:spPr/>
      <dgm:t>
        <a:bodyPr/>
        <a:lstStyle/>
        <a:p>
          <a:endParaRPr lang="fr-FR" sz="1400">
            <a:latin typeface="Calibri" panose="020F0502020204030204" pitchFamily="34" charset="0"/>
            <a:cs typeface="Calibri" panose="020F0502020204030204" pitchFamily="34" charset="0"/>
          </a:endParaRPr>
        </a:p>
      </dgm:t>
    </dgm:pt>
    <dgm:pt modelId="{D3CBCEBA-D982-4BEE-B088-6AEB6702A0E2}">
      <dgm:prSet custT="1"/>
      <dgm:spPr/>
      <dgm:t>
        <a:bodyPr/>
        <a:lstStyle/>
        <a:p>
          <a:r>
            <a:rPr lang="fr-FR" sz="1400"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xmlns:r="http://schemas.openxmlformats.org/officeDocument/2006/relationships" r:id="" action="ppaction://noaction"/>
            </a:rPr>
            <a:t>En flux </a:t>
          </a:r>
          <a:r>
            <a:rPr lang="fr-FR" sz="1400" dirty="0">
              <a:latin typeface="Calibri" panose="020F0502020204030204" pitchFamily="34" charset="0"/>
              <a:cs typeface="Calibri" panose="020F0502020204030204" pitchFamily="34" charset="0"/>
            </a:rPr>
            <a:t>: Répartition des agents que vous avez recrutés ou qui sont devenus BOE durant l’année 2023</a:t>
          </a:r>
        </a:p>
      </dgm:t>
    </dgm:pt>
    <dgm:pt modelId="{2673DE28-ED8E-4D48-A85C-28408B4A8B85}" type="parTrans" cxnId="{7FC47D0D-FE24-4395-832D-0D20A24C801C}">
      <dgm:prSet/>
      <dgm:spPr/>
      <dgm:t>
        <a:bodyPr/>
        <a:lstStyle/>
        <a:p>
          <a:endParaRPr lang="fr-FR" sz="1400">
            <a:latin typeface="Calibri" panose="020F0502020204030204" pitchFamily="34" charset="0"/>
            <a:cs typeface="Calibri" panose="020F0502020204030204" pitchFamily="34" charset="0"/>
          </a:endParaRPr>
        </a:p>
      </dgm:t>
    </dgm:pt>
    <dgm:pt modelId="{F051DF62-3C89-4517-A2B8-F66009ADEBF2}" type="sibTrans" cxnId="{7FC47D0D-FE24-4395-832D-0D20A24C801C}">
      <dgm:prSet/>
      <dgm:spPr/>
      <dgm:t>
        <a:bodyPr/>
        <a:lstStyle/>
        <a:p>
          <a:endParaRPr lang="fr-FR" sz="1400">
            <a:latin typeface="Calibri" panose="020F0502020204030204" pitchFamily="34" charset="0"/>
            <a:cs typeface="Calibri" panose="020F0502020204030204" pitchFamily="34" charset="0"/>
          </a:endParaRPr>
        </a:p>
      </dgm:t>
    </dgm:pt>
    <dgm:pt modelId="{FF5D4B77-74F3-439E-86C2-21C38709CD6B}">
      <dgm:prSet custT="1"/>
      <dgm:spPr/>
      <dgm:t>
        <a:bodyPr/>
        <a:lstStyle/>
        <a:p>
          <a:r>
            <a:rPr lang="fr-FR" sz="1400">
              <a:latin typeface="Calibri" panose="020F0502020204030204" pitchFamily="34" charset="0"/>
              <a:cs typeface="Calibri" panose="020F0502020204030204" pitchFamily="34" charset="0"/>
            </a:rPr>
            <a:t>Répartition </a:t>
          </a:r>
          <a:r>
            <a:rPr lang="fr-FR" sz="1400" dirty="0">
              <a:latin typeface="Calibri" panose="020F0502020204030204" pitchFamily="34" charset="0"/>
              <a:cs typeface="Calibri" panose="020F0502020204030204" pitchFamily="34" charset="0"/>
            </a:rPr>
            <a:t>des bénéficiaires</a:t>
          </a:r>
        </a:p>
      </dgm:t>
    </dgm:pt>
    <dgm:pt modelId="{B7D5A6B9-11A1-4310-8C6A-F18B4225BDA8}" type="parTrans" cxnId="{851A1062-822B-47C9-9DF7-BCCB947BC38A}">
      <dgm:prSet/>
      <dgm:spPr/>
      <dgm:t>
        <a:bodyPr/>
        <a:lstStyle/>
        <a:p>
          <a:endParaRPr lang="fr-FR" sz="1400">
            <a:latin typeface="Calibri" panose="020F0502020204030204" pitchFamily="34" charset="0"/>
            <a:cs typeface="Calibri" panose="020F0502020204030204" pitchFamily="34" charset="0"/>
          </a:endParaRPr>
        </a:p>
      </dgm:t>
    </dgm:pt>
    <dgm:pt modelId="{8B9AE3DC-AFED-47BA-B940-9D6B90E0E016}" type="sibTrans" cxnId="{851A1062-822B-47C9-9DF7-BCCB947BC38A}">
      <dgm:prSet/>
      <dgm:spPr/>
      <dgm:t>
        <a:bodyPr/>
        <a:lstStyle/>
        <a:p>
          <a:endParaRPr lang="fr-FR" sz="1400">
            <a:latin typeface="Calibri" panose="020F0502020204030204" pitchFamily="34" charset="0"/>
            <a:cs typeface="Calibri" panose="020F0502020204030204" pitchFamily="34" charset="0"/>
          </a:endParaRPr>
        </a:p>
      </dgm:t>
    </dgm:pt>
    <dgm:pt modelId="{D4BAB6A9-BB8D-4197-8C8C-E8D1ECF3F484}">
      <dgm:prSet custT="1"/>
      <dgm:spPr/>
      <dgm:t>
        <a:bodyPr/>
        <a:lstStyle/>
        <a:p>
          <a:pPr>
            <a:buFontTx/>
            <a:buNone/>
          </a:pPr>
          <a:r>
            <a:rPr lang="fr-FR" sz="1400" dirty="0">
              <a:latin typeface="Calibri" panose="020F0502020204030204" pitchFamily="34" charset="0"/>
              <a:cs typeface="Calibri" panose="020F0502020204030204" pitchFamily="34" charset="0"/>
            </a:rPr>
            <a:t>Recueil national de données statistiques de l’emploi des personnes en situation de handicap dans la FP.</a:t>
          </a:r>
        </a:p>
      </dgm:t>
    </dgm:pt>
    <dgm:pt modelId="{DC562BB4-2CDE-44A7-B7FB-FC7905A9C8E1}" type="parTrans" cxnId="{0E65D128-5C80-49F0-9453-9F4FB9187DC7}">
      <dgm:prSet/>
      <dgm:spPr/>
      <dgm:t>
        <a:bodyPr/>
        <a:lstStyle/>
        <a:p>
          <a:endParaRPr lang="fr-FR" sz="1400">
            <a:latin typeface="Calibri" panose="020F0502020204030204" pitchFamily="34" charset="0"/>
            <a:cs typeface="Calibri" panose="020F0502020204030204" pitchFamily="34" charset="0"/>
          </a:endParaRPr>
        </a:p>
      </dgm:t>
    </dgm:pt>
    <dgm:pt modelId="{FD7969C0-D7EE-4ADD-AC07-06C9BD652582}" type="sibTrans" cxnId="{0E65D128-5C80-49F0-9453-9F4FB9187DC7}">
      <dgm:prSet/>
      <dgm:spPr/>
      <dgm:t>
        <a:bodyPr/>
        <a:lstStyle/>
        <a:p>
          <a:endParaRPr lang="fr-FR" sz="1400">
            <a:latin typeface="Calibri" panose="020F0502020204030204" pitchFamily="34" charset="0"/>
            <a:cs typeface="Calibri" panose="020F0502020204030204" pitchFamily="34" charset="0"/>
          </a:endParaRPr>
        </a:p>
      </dgm:t>
    </dgm:pt>
    <dgm:pt modelId="{18DD9D74-7000-4B8C-A653-9A2208D1EC4E}" type="pres">
      <dgm:prSet presAssocID="{601222D6-27A0-46B3-9136-8727A5933435}" presName="Name0" presStyleCnt="0">
        <dgm:presLayoutVars>
          <dgm:dir/>
          <dgm:animLvl val="lvl"/>
          <dgm:resizeHandles val="exact"/>
        </dgm:presLayoutVars>
      </dgm:prSet>
      <dgm:spPr/>
    </dgm:pt>
    <dgm:pt modelId="{862E8EC5-51A2-4599-A2A5-07CE4FB534A4}" type="pres">
      <dgm:prSet presAssocID="{4A8331C9-D7E0-4EC1-8E24-EB10B6533786}" presName="linNode" presStyleCnt="0"/>
      <dgm:spPr/>
    </dgm:pt>
    <dgm:pt modelId="{3E1B59DC-115C-4F2E-85FD-C498359CA53D}" type="pres">
      <dgm:prSet presAssocID="{4A8331C9-D7E0-4EC1-8E24-EB10B6533786}" presName="parentText" presStyleLbl="node1" presStyleIdx="0" presStyleCnt="3" custScaleY="31170">
        <dgm:presLayoutVars>
          <dgm:chMax val="1"/>
          <dgm:bulletEnabled val="1"/>
        </dgm:presLayoutVars>
      </dgm:prSet>
      <dgm:spPr/>
    </dgm:pt>
    <dgm:pt modelId="{0DA36BFA-0C3C-425B-B7FA-9E6E84B7FDC3}" type="pres">
      <dgm:prSet presAssocID="{4A8331C9-D7E0-4EC1-8E24-EB10B6533786}" presName="descendantText" presStyleLbl="alignAccFollowNode1" presStyleIdx="0" presStyleCnt="3" custScaleY="39427">
        <dgm:presLayoutVars>
          <dgm:bulletEnabled val="1"/>
        </dgm:presLayoutVars>
      </dgm:prSet>
      <dgm:spPr/>
    </dgm:pt>
    <dgm:pt modelId="{B43423D4-897C-47AA-9541-DFC9E4F92FAD}" type="pres">
      <dgm:prSet presAssocID="{B136DF51-8C69-4FA0-84D2-7A7AEE76791E}" presName="sp" presStyleCnt="0"/>
      <dgm:spPr/>
    </dgm:pt>
    <dgm:pt modelId="{52704852-EB02-41F5-838B-0DF8BBAB101C}" type="pres">
      <dgm:prSet presAssocID="{FF5D4B77-74F3-439E-86C2-21C38709CD6B}" presName="linNode" presStyleCnt="0"/>
      <dgm:spPr/>
    </dgm:pt>
    <dgm:pt modelId="{8DDA009E-C06F-4643-BDDA-872AF3705D96}" type="pres">
      <dgm:prSet presAssocID="{FF5D4B77-74F3-439E-86C2-21C38709CD6B}" presName="parentText" presStyleLbl="node1" presStyleIdx="1" presStyleCnt="3" custScaleY="39455">
        <dgm:presLayoutVars>
          <dgm:chMax val="1"/>
          <dgm:bulletEnabled val="1"/>
        </dgm:presLayoutVars>
      </dgm:prSet>
      <dgm:spPr/>
    </dgm:pt>
    <dgm:pt modelId="{9000710B-38D8-4727-A5E6-39DFA41E1017}" type="pres">
      <dgm:prSet presAssocID="{FF5D4B77-74F3-439E-86C2-21C38709CD6B}" presName="descendantText" presStyleLbl="alignAccFollowNode1" presStyleIdx="1" presStyleCnt="3" custScaleY="55593">
        <dgm:presLayoutVars>
          <dgm:bulletEnabled val="1"/>
        </dgm:presLayoutVars>
      </dgm:prSet>
      <dgm:spPr/>
    </dgm:pt>
    <dgm:pt modelId="{798B5010-7EF6-4912-94CF-0E474F6A789D}" type="pres">
      <dgm:prSet presAssocID="{8B9AE3DC-AFED-47BA-B940-9D6B90E0E016}" presName="sp" presStyleCnt="0"/>
      <dgm:spPr/>
    </dgm:pt>
    <dgm:pt modelId="{2EA431DC-4C2D-432A-934C-71C15214D82C}" type="pres">
      <dgm:prSet presAssocID="{28B5AB84-7154-4B4D-8442-8F66B5906E8C}" presName="linNode" presStyleCnt="0"/>
      <dgm:spPr/>
    </dgm:pt>
    <dgm:pt modelId="{5DF61D61-CBE4-4F8D-A663-722593141090}" type="pres">
      <dgm:prSet presAssocID="{28B5AB84-7154-4B4D-8442-8F66B5906E8C}" presName="parentText" presStyleLbl="node1" presStyleIdx="2" presStyleCnt="3" custScaleY="55430">
        <dgm:presLayoutVars>
          <dgm:chMax val="1"/>
          <dgm:bulletEnabled val="1"/>
        </dgm:presLayoutVars>
      </dgm:prSet>
      <dgm:spPr/>
    </dgm:pt>
    <dgm:pt modelId="{B4FC1E5E-0349-4379-BC57-CAD684183BB3}" type="pres">
      <dgm:prSet presAssocID="{28B5AB84-7154-4B4D-8442-8F66B5906E8C}" presName="descendantText" presStyleLbl="alignAccFollowNode1" presStyleIdx="2" presStyleCnt="3" custScaleY="67041">
        <dgm:presLayoutVars>
          <dgm:bulletEnabled val="1"/>
        </dgm:presLayoutVars>
      </dgm:prSet>
      <dgm:spPr/>
    </dgm:pt>
  </dgm:ptLst>
  <dgm:cxnLst>
    <dgm:cxn modelId="{32D2B804-7924-40EE-94A2-2E6CC67E37C6}" srcId="{B188697F-568A-4412-8A91-36C4FF628DFD}" destId="{62FFED2A-8078-4512-9993-1CDA4443202C}" srcOrd="3" destOrd="0" parTransId="{4EEE9E1C-4172-47B6-B761-68BEC7DC6DA7}" sibTransId="{639A4587-1117-454A-BC82-DA195B435F8C}"/>
    <dgm:cxn modelId="{7FC47D0D-FE24-4395-832D-0D20A24C801C}" srcId="{FF5D4B77-74F3-439E-86C2-21C38709CD6B}" destId="{D3CBCEBA-D982-4BEE-B088-6AEB6702A0E2}" srcOrd="1" destOrd="0" parTransId="{2673DE28-ED8E-4D48-A85C-28408B4A8B85}" sibTransId="{F051DF62-3C89-4517-A2B8-F66009ADEBF2}"/>
    <dgm:cxn modelId="{B006CF10-D971-46D3-A4D1-9D8230969129}" type="presOf" srcId="{12FCF84B-777B-4618-ABF0-0C69EFD4DA32}" destId="{B4FC1E5E-0349-4379-BC57-CAD684183BB3}" srcOrd="0" destOrd="3" presId="urn:microsoft.com/office/officeart/2005/8/layout/vList5"/>
    <dgm:cxn modelId="{40902417-902E-4A0F-9A9E-3E355896016C}" type="presOf" srcId="{438B46E5-170A-4AC9-AACB-F7E5AF4B1E54}" destId="{B4FC1E5E-0349-4379-BC57-CAD684183BB3}" srcOrd="0" destOrd="1" presId="urn:microsoft.com/office/officeart/2005/8/layout/vList5"/>
    <dgm:cxn modelId="{0E65D128-5C80-49F0-9453-9F4FB9187DC7}" srcId="{4A8331C9-D7E0-4EC1-8E24-EB10B6533786}" destId="{D4BAB6A9-BB8D-4197-8C8C-E8D1ECF3F484}" srcOrd="0" destOrd="0" parTransId="{DC562BB4-2CDE-44A7-B7FB-FC7905A9C8E1}" sibTransId="{FD7969C0-D7EE-4ADD-AC07-06C9BD652582}"/>
    <dgm:cxn modelId="{FA243238-0640-45DC-BF99-21E85D833B0D}" srcId="{B188697F-568A-4412-8A91-36C4FF628DFD}" destId="{D3BA8FDE-5D7A-4132-801D-AC8A3AC4713D}" srcOrd="1" destOrd="0" parTransId="{5BB3A5EA-BDF8-4600-BAB7-EF58509B31F6}" sibTransId="{E115516D-564B-4E1E-8FAE-FBB9D8DD268C}"/>
    <dgm:cxn modelId="{FDB50C3A-4BF9-4BFF-8EAB-36197EC0DEA0}" type="presOf" srcId="{601222D6-27A0-46B3-9136-8727A5933435}" destId="{18DD9D74-7000-4B8C-A653-9A2208D1EC4E}" srcOrd="0" destOrd="0" presId="urn:microsoft.com/office/officeart/2005/8/layout/vList5"/>
    <dgm:cxn modelId="{D659E85D-EA16-4823-8A26-9E1C42DA1B58}" type="presOf" srcId="{D3CBCEBA-D982-4BEE-B088-6AEB6702A0E2}" destId="{9000710B-38D8-4727-A5E6-39DFA41E1017}" srcOrd="0" destOrd="1" presId="urn:microsoft.com/office/officeart/2005/8/layout/vList5"/>
    <dgm:cxn modelId="{851A1062-822B-47C9-9DF7-BCCB947BC38A}" srcId="{601222D6-27A0-46B3-9136-8727A5933435}" destId="{FF5D4B77-74F3-439E-86C2-21C38709CD6B}" srcOrd="1" destOrd="0" parTransId="{B7D5A6B9-11A1-4310-8C6A-F18B4225BDA8}" sibTransId="{8B9AE3DC-AFED-47BA-B940-9D6B90E0E016}"/>
    <dgm:cxn modelId="{20F06069-6DCC-456C-B499-1E95B9C19452}" type="presOf" srcId="{B188697F-568A-4412-8A91-36C4FF628DFD}" destId="{B4FC1E5E-0349-4379-BC57-CAD684183BB3}" srcOrd="0" destOrd="0" presId="urn:microsoft.com/office/officeart/2005/8/layout/vList5"/>
    <dgm:cxn modelId="{8B3AED6D-FB76-426C-862C-27B0CB575916}" type="presOf" srcId="{62FFED2A-8078-4512-9993-1CDA4443202C}" destId="{B4FC1E5E-0349-4379-BC57-CAD684183BB3}" srcOrd="0" destOrd="4" presId="urn:microsoft.com/office/officeart/2005/8/layout/vList5"/>
    <dgm:cxn modelId="{789CC46E-DC21-44CA-AD4A-FE2DF9112236}" type="presOf" srcId="{D4BAB6A9-BB8D-4197-8C8C-E8D1ECF3F484}" destId="{0DA36BFA-0C3C-425B-B7FA-9E6E84B7FDC3}" srcOrd="0" destOrd="0" presId="urn:microsoft.com/office/officeart/2005/8/layout/vList5"/>
    <dgm:cxn modelId="{691FC94F-033D-4856-8275-7307360B002B}" srcId="{601222D6-27A0-46B3-9136-8727A5933435}" destId="{4A8331C9-D7E0-4EC1-8E24-EB10B6533786}" srcOrd="0" destOrd="0" parTransId="{A7DBF746-184D-4E04-9460-40BCD006B93A}" sibTransId="{B136DF51-8C69-4FA0-84D2-7A7AEE76791E}"/>
    <dgm:cxn modelId="{1F448853-527D-4736-A0DA-06CB13AE0E24}" srcId="{FF5D4B77-74F3-439E-86C2-21C38709CD6B}" destId="{4CAD2EB5-21BD-4DD2-BA60-8ECC72F8ADE4}" srcOrd="0" destOrd="0" parTransId="{AF4BBCAB-8824-4D41-A99B-CEA1FE034863}" sibTransId="{140CF29B-9CEF-43AC-9929-E11369B8C6E4}"/>
    <dgm:cxn modelId="{9B5956A7-2B3B-442A-9655-7EE30EFE88E8}" srcId="{28B5AB84-7154-4B4D-8442-8F66B5906E8C}" destId="{B188697F-568A-4412-8A91-36C4FF628DFD}" srcOrd="0" destOrd="0" parTransId="{495BE1E3-29BC-4171-81C3-57961ADFBB43}" sibTransId="{CCBA6361-6A7B-4025-B33F-8951CD3117F1}"/>
    <dgm:cxn modelId="{053045B0-059A-4FA3-BCA7-88B3723A94F4}" srcId="{B188697F-568A-4412-8A91-36C4FF628DFD}" destId="{12FCF84B-777B-4618-ABF0-0C69EFD4DA32}" srcOrd="2" destOrd="0" parTransId="{4A27C74A-3078-4CB9-BA04-52C09ED0FE97}" sibTransId="{E58F5048-A5D6-48AB-BC6D-EA916CF5D368}"/>
    <dgm:cxn modelId="{F3B366B2-117F-4BAE-BE5A-380F1F4EFD2A}" type="presOf" srcId="{4CAD2EB5-21BD-4DD2-BA60-8ECC72F8ADE4}" destId="{9000710B-38D8-4727-A5E6-39DFA41E1017}" srcOrd="0" destOrd="0" presId="urn:microsoft.com/office/officeart/2005/8/layout/vList5"/>
    <dgm:cxn modelId="{6B2F65BF-D215-452B-BC99-9D2F9F4413F5}" type="presOf" srcId="{A3F405A0-AEE5-4A44-9DA4-971165AE3148}" destId="{B4FC1E5E-0349-4379-BC57-CAD684183BB3}" srcOrd="0" destOrd="5" presId="urn:microsoft.com/office/officeart/2005/8/layout/vList5"/>
    <dgm:cxn modelId="{3177E8D3-5FDD-45F7-85DA-FBDC9B5DDF7B}" type="presOf" srcId="{FF5D4B77-74F3-439E-86C2-21C38709CD6B}" destId="{8DDA009E-C06F-4643-BDDA-872AF3705D96}" srcOrd="0" destOrd="0" presId="urn:microsoft.com/office/officeart/2005/8/layout/vList5"/>
    <dgm:cxn modelId="{862FB4D7-ECF7-4708-85EF-0F696C7D8567}" type="presOf" srcId="{28B5AB84-7154-4B4D-8442-8F66B5906E8C}" destId="{5DF61D61-CBE4-4F8D-A663-722593141090}" srcOrd="0" destOrd="0" presId="urn:microsoft.com/office/officeart/2005/8/layout/vList5"/>
    <dgm:cxn modelId="{D1FCD8D9-3C89-456E-A977-ACD1A263C5F4}" type="presOf" srcId="{D3BA8FDE-5D7A-4132-801D-AC8A3AC4713D}" destId="{B4FC1E5E-0349-4379-BC57-CAD684183BB3}" srcOrd="0" destOrd="2" presId="urn:microsoft.com/office/officeart/2005/8/layout/vList5"/>
    <dgm:cxn modelId="{05DEBCE4-9B2A-42A6-A286-2C289F704901}" srcId="{28B5AB84-7154-4B4D-8442-8F66B5906E8C}" destId="{A3F405A0-AEE5-4A44-9DA4-971165AE3148}" srcOrd="1" destOrd="0" parTransId="{02452F3A-1AC8-458A-9867-20AD3C9886B4}" sibTransId="{A70CB2FD-57F4-4F55-B464-416CF101D4BE}"/>
    <dgm:cxn modelId="{86EA12E8-D644-43ED-942B-4E7EBD6AB5A0}" type="presOf" srcId="{4A8331C9-D7E0-4EC1-8E24-EB10B6533786}" destId="{3E1B59DC-115C-4F2E-85FD-C498359CA53D}" srcOrd="0" destOrd="0" presId="urn:microsoft.com/office/officeart/2005/8/layout/vList5"/>
    <dgm:cxn modelId="{6FB008F5-1566-4982-8024-55382D297667}" srcId="{B188697F-568A-4412-8A91-36C4FF628DFD}" destId="{438B46E5-170A-4AC9-AACB-F7E5AF4B1E54}" srcOrd="0" destOrd="0" parTransId="{9333BA20-00CB-4639-A430-3CDBB8D25C24}" sibTransId="{BF3461E8-3DFC-452A-A9F4-F676E9184FCB}"/>
    <dgm:cxn modelId="{43B7FBF8-681B-40C1-AE0A-977B462A8FCD}" srcId="{601222D6-27A0-46B3-9136-8727A5933435}" destId="{28B5AB84-7154-4B4D-8442-8F66B5906E8C}" srcOrd="2" destOrd="0" parTransId="{F568BF48-9231-40DC-95AC-0514F62FD45A}" sibTransId="{1568E504-F321-4441-850A-257687E53317}"/>
    <dgm:cxn modelId="{95AB961B-E3CF-489F-AE51-F53E1F036C45}" type="presParOf" srcId="{18DD9D74-7000-4B8C-A653-9A2208D1EC4E}" destId="{862E8EC5-51A2-4599-A2A5-07CE4FB534A4}" srcOrd="0" destOrd="0" presId="urn:microsoft.com/office/officeart/2005/8/layout/vList5"/>
    <dgm:cxn modelId="{D5E5C4BD-4976-47B0-BF85-DF31EFD8A1E5}" type="presParOf" srcId="{862E8EC5-51A2-4599-A2A5-07CE4FB534A4}" destId="{3E1B59DC-115C-4F2E-85FD-C498359CA53D}" srcOrd="0" destOrd="0" presId="urn:microsoft.com/office/officeart/2005/8/layout/vList5"/>
    <dgm:cxn modelId="{0E7E1D26-6FD2-418A-A0D6-FBA6AEE880E1}" type="presParOf" srcId="{862E8EC5-51A2-4599-A2A5-07CE4FB534A4}" destId="{0DA36BFA-0C3C-425B-B7FA-9E6E84B7FDC3}" srcOrd="1" destOrd="0" presId="urn:microsoft.com/office/officeart/2005/8/layout/vList5"/>
    <dgm:cxn modelId="{AB473863-0A84-4520-BB9F-8FB21FCB6D39}" type="presParOf" srcId="{18DD9D74-7000-4B8C-A653-9A2208D1EC4E}" destId="{B43423D4-897C-47AA-9541-DFC9E4F92FAD}" srcOrd="1" destOrd="0" presId="urn:microsoft.com/office/officeart/2005/8/layout/vList5"/>
    <dgm:cxn modelId="{E1D8CA2E-F855-44CC-9A50-76B8909490C2}" type="presParOf" srcId="{18DD9D74-7000-4B8C-A653-9A2208D1EC4E}" destId="{52704852-EB02-41F5-838B-0DF8BBAB101C}" srcOrd="2" destOrd="0" presId="urn:microsoft.com/office/officeart/2005/8/layout/vList5"/>
    <dgm:cxn modelId="{219DFD6A-EFD0-4CA7-B4D3-B877A94B6858}" type="presParOf" srcId="{52704852-EB02-41F5-838B-0DF8BBAB101C}" destId="{8DDA009E-C06F-4643-BDDA-872AF3705D96}" srcOrd="0" destOrd="0" presId="urn:microsoft.com/office/officeart/2005/8/layout/vList5"/>
    <dgm:cxn modelId="{3233AFEF-E2B1-40CB-AD5D-A52D339F1DF0}" type="presParOf" srcId="{52704852-EB02-41F5-838B-0DF8BBAB101C}" destId="{9000710B-38D8-4727-A5E6-39DFA41E1017}" srcOrd="1" destOrd="0" presId="urn:microsoft.com/office/officeart/2005/8/layout/vList5"/>
    <dgm:cxn modelId="{9311E3AD-BE6D-47B8-923D-3C5A23C7A028}" type="presParOf" srcId="{18DD9D74-7000-4B8C-A653-9A2208D1EC4E}" destId="{798B5010-7EF6-4912-94CF-0E474F6A789D}" srcOrd="3" destOrd="0" presId="urn:microsoft.com/office/officeart/2005/8/layout/vList5"/>
    <dgm:cxn modelId="{99A93524-C61F-4BB7-9F31-6F83A698753B}" type="presParOf" srcId="{18DD9D74-7000-4B8C-A653-9A2208D1EC4E}" destId="{2EA431DC-4C2D-432A-934C-71C15214D82C}" srcOrd="4" destOrd="0" presId="urn:microsoft.com/office/officeart/2005/8/layout/vList5"/>
    <dgm:cxn modelId="{288185C5-65AE-4335-9460-0FDE84BC4F26}" type="presParOf" srcId="{2EA431DC-4C2D-432A-934C-71C15214D82C}" destId="{5DF61D61-CBE4-4F8D-A663-722593141090}" srcOrd="0" destOrd="0" presId="urn:microsoft.com/office/officeart/2005/8/layout/vList5"/>
    <dgm:cxn modelId="{52CC2615-53C0-49E2-839E-DDBF2B298F4D}" type="presParOf" srcId="{2EA431DC-4C2D-432A-934C-71C15214D82C}" destId="{B4FC1E5E-0349-4379-BC57-CAD684183BB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C57A2-D414-4DD3-961F-F1334F09C88F}">
      <dsp:nvSpPr>
        <dsp:cNvPr id="0" name=""/>
        <dsp:cNvSpPr/>
      </dsp:nvSpPr>
      <dsp:spPr>
        <a:xfrm>
          <a:off x="1959248" y="57348"/>
          <a:ext cx="2752722" cy="2752722"/>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fr-FR" sz="2100" kern="1200" dirty="0">
              <a:latin typeface="Calibri" panose="020F0502020204030204" pitchFamily="34" charset="0"/>
              <a:cs typeface="Calibri" panose="020F0502020204030204" pitchFamily="34" charset="0"/>
            </a:rPr>
            <a:t>Date de début de campagne  : </a:t>
          </a:r>
        </a:p>
        <a:p>
          <a:pPr marL="0" lvl="0" indent="0" algn="ctr" defTabSz="933450">
            <a:lnSpc>
              <a:spcPct val="90000"/>
            </a:lnSpc>
            <a:spcBef>
              <a:spcPct val="0"/>
            </a:spcBef>
            <a:spcAft>
              <a:spcPct val="35000"/>
            </a:spcAft>
            <a:buNone/>
          </a:pPr>
          <a:r>
            <a:rPr lang="fr-FR" sz="2100" b="1" kern="1200" dirty="0">
              <a:latin typeface="Calibri" panose="020F0502020204030204" pitchFamily="34" charset="0"/>
              <a:cs typeface="Calibri" panose="020F0502020204030204" pitchFamily="34" charset="0"/>
            </a:rPr>
            <a:t>1</a:t>
          </a:r>
          <a:r>
            <a:rPr lang="fr-FR" sz="2100" b="1" kern="1200" baseline="30000" dirty="0">
              <a:latin typeface="Calibri" panose="020F0502020204030204" pitchFamily="34" charset="0"/>
              <a:cs typeface="Calibri" panose="020F0502020204030204" pitchFamily="34" charset="0"/>
            </a:rPr>
            <a:t>er</a:t>
          </a:r>
          <a:r>
            <a:rPr lang="fr-FR" sz="2100" b="1" kern="1200" dirty="0">
              <a:latin typeface="Calibri" panose="020F0502020204030204" pitchFamily="34" charset="0"/>
              <a:cs typeface="Calibri" panose="020F0502020204030204" pitchFamily="34" charset="0"/>
            </a:rPr>
            <a:t> février 2024</a:t>
          </a:r>
        </a:p>
      </dsp:txBody>
      <dsp:txXfrm>
        <a:off x="2326277" y="539074"/>
        <a:ext cx="2018663" cy="1238725"/>
      </dsp:txXfrm>
    </dsp:sp>
    <dsp:sp modelId="{B6274C26-F427-4BDD-811A-BACF78D8EEDE}">
      <dsp:nvSpPr>
        <dsp:cNvPr id="0" name=""/>
        <dsp:cNvSpPr/>
      </dsp:nvSpPr>
      <dsp:spPr>
        <a:xfrm>
          <a:off x="2952522" y="1777800"/>
          <a:ext cx="2752722" cy="2752722"/>
        </a:xfrm>
        <a:prstGeom prst="ellipse">
          <a:avLst/>
        </a:prstGeom>
        <a:solidFill>
          <a:schemeClr val="accent2">
            <a:alpha val="50000"/>
            <a:hueOff val="4304846"/>
            <a:satOff val="0"/>
            <a:lumOff val="-4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fr-FR" sz="2100" kern="1200" dirty="0">
              <a:latin typeface="Calibri" panose="020F0502020204030204" pitchFamily="34" charset="0"/>
              <a:cs typeface="Calibri" panose="020F0502020204030204" pitchFamily="34" charset="0"/>
            </a:rPr>
            <a:t>Date de paiement de la contribution : </a:t>
          </a:r>
          <a:r>
            <a:rPr lang="fr-FR" sz="2100" b="1" kern="1200" dirty="0">
              <a:latin typeface="Calibri" panose="020F0502020204030204" pitchFamily="34" charset="0"/>
              <a:cs typeface="Calibri" panose="020F0502020204030204" pitchFamily="34" charset="0"/>
            </a:rPr>
            <a:t>30 avril 2024</a:t>
          </a:r>
        </a:p>
      </dsp:txBody>
      <dsp:txXfrm>
        <a:off x="3794396" y="2488920"/>
        <a:ext cx="1651633" cy="1513997"/>
      </dsp:txXfrm>
    </dsp:sp>
    <dsp:sp modelId="{CF34B303-ACDF-414E-8BF3-5F1B5491D415}">
      <dsp:nvSpPr>
        <dsp:cNvPr id="0" name=""/>
        <dsp:cNvSpPr/>
      </dsp:nvSpPr>
      <dsp:spPr>
        <a:xfrm>
          <a:off x="965974" y="1777800"/>
          <a:ext cx="2752722" cy="2752722"/>
        </a:xfrm>
        <a:prstGeom prst="ellipse">
          <a:avLst/>
        </a:prstGeom>
        <a:solidFill>
          <a:schemeClr val="accent2">
            <a:alpha val="50000"/>
            <a:hueOff val="8609692"/>
            <a:satOff val="0"/>
            <a:lumOff val="-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fr-FR" sz="2100" kern="1200" dirty="0">
              <a:latin typeface="Calibri" panose="020F0502020204030204" pitchFamily="34" charset="0"/>
              <a:cs typeface="Calibri" panose="020F0502020204030204" pitchFamily="34" charset="0"/>
            </a:rPr>
            <a:t>Date de fin de campagne : </a:t>
          </a:r>
        </a:p>
        <a:p>
          <a:pPr marL="0" lvl="0" indent="0" algn="ctr" defTabSz="933450">
            <a:lnSpc>
              <a:spcPct val="90000"/>
            </a:lnSpc>
            <a:spcBef>
              <a:spcPct val="0"/>
            </a:spcBef>
            <a:spcAft>
              <a:spcPct val="35000"/>
            </a:spcAft>
            <a:buNone/>
          </a:pPr>
          <a:r>
            <a:rPr lang="fr-FR" sz="2100" b="1" kern="1200" dirty="0">
              <a:latin typeface="Calibri" panose="020F0502020204030204" pitchFamily="34" charset="0"/>
              <a:cs typeface="Calibri" panose="020F0502020204030204" pitchFamily="34" charset="0"/>
            </a:rPr>
            <a:t>30 avril 2024</a:t>
          </a:r>
        </a:p>
      </dsp:txBody>
      <dsp:txXfrm>
        <a:off x="1225188" y="2488920"/>
        <a:ext cx="1651633" cy="1513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80728-0A18-4563-A3BC-2DD0993B8CDC}">
      <dsp:nvSpPr>
        <dsp:cNvPr id="0" name=""/>
        <dsp:cNvSpPr/>
      </dsp:nvSpPr>
      <dsp:spPr>
        <a:xfrm>
          <a:off x="0" y="0"/>
          <a:ext cx="5799748" cy="212047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hlinkClick xmlns:r="http://schemas.openxmlformats.org/officeDocument/2006/relationships" r:id="rId1"/>
            </a:rPr>
            <a:t>www.fiphfp.fr</a:t>
          </a:r>
          <a:endParaRPr lang="fr-FR" sz="3400" kern="1200" dirty="0"/>
        </a:p>
        <a:p>
          <a:pPr marL="0" lvl="0" indent="0" algn="ctr" defTabSz="1511300">
            <a:lnSpc>
              <a:spcPct val="90000"/>
            </a:lnSpc>
            <a:spcBef>
              <a:spcPct val="0"/>
            </a:spcBef>
            <a:spcAft>
              <a:spcPct val="35000"/>
            </a:spcAft>
            <a:buNone/>
          </a:pPr>
          <a:r>
            <a:rPr lang="fr-FR" sz="3400" kern="1200" dirty="0"/>
            <a:t>Rubrique « Obligations / Déclarer »</a:t>
          </a:r>
        </a:p>
      </dsp:txBody>
      <dsp:txXfrm>
        <a:off x="1371997" y="0"/>
        <a:ext cx="4427750" cy="2120477"/>
      </dsp:txXfrm>
    </dsp:sp>
    <dsp:sp modelId="{8518049F-1A99-4A32-819A-AE6F29039CFC}">
      <dsp:nvSpPr>
        <dsp:cNvPr id="0" name=""/>
        <dsp:cNvSpPr/>
      </dsp:nvSpPr>
      <dsp:spPr>
        <a:xfrm>
          <a:off x="212047" y="212047"/>
          <a:ext cx="1159949" cy="1696381"/>
        </a:xfrm>
        <a:prstGeom prst="roundRect">
          <a:avLst>
            <a:gd name="adj" fmla="val 10000"/>
          </a:avLst>
        </a:prstGeom>
        <a:blipFill rotWithShape="1">
          <a:blip xmlns:r="http://schemas.openxmlformats.org/officeDocument/2006/relationships" r:embed="rId2"/>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61C855-D144-4972-B9A1-9D474982BFB7}">
      <dsp:nvSpPr>
        <dsp:cNvPr id="0" name=""/>
        <dsp:cNvSpPr/>
      </dsp:nvSpPr>
      <dsp:spPr>
        <a:xfrm>
          <a:off x="0" y="2332525"/>
          <a:ext cx="5799748" cy="2120477"/>
        </a:xfrm>
        <a:prstGeom prst="roundRect">
          <a:avLst>
            <a:gd name="adj" fmla="val 10000"/>
          </a:avLst>
        </a:prstGeom>
        <a:solidFill>
          <a:schemeClr val="accent2">
            <a:hueOff val="8609692"/>
            <a:satOff val="0"/>
            <a:lumOff val="-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Formulaire de contact du site institutionnel du FIPHFP</a:t>
          </a:r>
        </a:p>
      </dsp:txBody>
      <dsp:txXfrm>
        <a:off x="1371997" y="2332525"/>
        <a:ext cx="4427750" cy="2120477"/>
      </dsp:txXfrm>
    </dsp:sp>
    <dsp:sp modelId="{FBFC291B-692B-4C8D-85D1-8EC3A41650E3}">
      <dsp:nvSpPr>
        <dsp:cNvPr id="0" name=""/>
        <dsp:cNvSpPr/>
      </dsp:nvSpPr>
      <dsp:spPr>
        <a:xfrm>
          <a:off x="212047" y="2544572"/>
          <a:ext cx="1159949" cy="1696381"/>
        </a:xfrm>
        <a:prstGeom prst="roundRect">
          <a:avLst>
            <a:gd name="adj" fmla="val 10000"/>
          </a:avLst>
        </a:prstGeom>
        <a:blipFill rotWithShape="1">
          <a:blip xmlns:r="http://schemas.openxmlformats.org/officeDocument/2006/relationships" r:embed="rId3"/>
          <a:srcRect/>
          <a:stretch>
            <a:fillRect l="-71000" r="-7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2F957-AFD3-4D98-AFAD-BE93C2AEA0F3}">
      <dsp:nvSpPr>
        <dsp:cNvPr id="0" name=""/>
        <dsp:cNvSpPr/>
      </dsp:nvSpPr>
      <dsp:spPr>
        <a:xfrm>
          <a:off x="2527813" y="62722"/>
          <a:ext cx="3010687" cy="3010687"/>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b="1" kern="1200" dirty="0">
              <a:latin typeface="Calibri" panose="020F0502020204030204" pitchFamily="34" charset="0"/>
              <a:cs typeface="Calibri" panose="020F0502020204030204" pitchFamily="34" charset="0"/>
            </a:rPr>
            <a:t>Il existe 4 typologies de dépenses pour cette modalité.</a:t>
          </a:r>
        </a:p>
      </dsp:txBody>
      <dsp:txXfrm>
        <a:off x="2929238" y="589592"/>
        <a:ext cx="2207837" cy="1354809"/>
      </dsp:txXfrm>
    </dsp:sp>
    <dsp:sp modelId="{C530AED3-3640-4C73-9914-52B121D8D69D}">
      <dsp:nvSpPr>
        <dsp:cNvPr id="0" name=""/>
        <dsp:cNvSpPr/>
      </dsp:nvSpPr>
      <dsp:spPr>
        <a:xfrm>
          <a:off x="3614170" y="1944402"/>
          <a:ext cx="3010687" cy="3010687"/>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b="1" kern="1200" dirty="0">
              <a:latin typeface="Calibri" panose="020F0502020204030204" pitchFamily="34" charset="0"/>
              <a:cs typeface="Calibri" panose="020F0502020204030204" pitchFamily="34" charset="0"/>
            </a:rPr>
            <a:t>Montant déclaré plafonné à 10 % du montant de la contribution annuelle</a:t>
          </a:r>
        </a:p>
      </dsp:txBody>
      <dsp:txXfrm>
        <a:off x="4534938" y="2722163"/>
        <a:ext cx="1806412" cy="1655877"/>
      </dsp:txXfrm>
    </dsp:sp>
    <dsp:sp modelId="{10221B91-1591-469E-B4BA-5FF21124F5A4}">
      <dsp:nvSpPr>
        <dsp:cNvPr id="0" name=""/>
        <dsp:cNvSpPr/>
      </dsp:nvSpPr>
      <dsp:spPr>
        <a:xfrm>
          <a:off x="1441457" y="1944402"/>
          <a:ext cx="3010687" cy="3010687"/>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b="1" kern="1200" dirty="0">
              <a:latin typeface="Calibri" panose="020F0502020204030204" pitchFamily="34" charset="0"/>
              <a:cs typeface="Calibri" panose="020F0502020204030204" pitchFamily="34" charset="0"/>
            </a:rPr>
            <a:t>Cette déduction ne peut pas se cumuler avec une aide (Sécurité Sociale, MDPH, FIPHFP, etc.). Vous ne pouvez donc pas déclarer de reste à charge.</a:t>
          </a:r>
        </a:p>
      </dsp:txBody>
      <dsp:txXfrm>
        <a:off x="1724963" y="2722163"/>
        <a:ext cx="1806412" cy="16558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36BFA-0C3C-425B-B7FA-9E6E84B7FDC3}">
      <dsp:nvSpPr>
        <dsp:cNvPr id="0" name=""/>
        <dsp:cNvSpPr/>
      </dsp:nvSpPr>
      <dsp:spPr>
        <a:xfrm rot="5400000">
          <a:off x="4283786" y="-1766518"/>
          <a:ext cx="931723" cy="4470256"/>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Tx/>
            <a:buNone/>
          </a:pPr>
          <a:r>
            <a:rPr lang="fr-FR" sz="1400" kern="1200" dirty="0">
              <a:latin typeface="Calibri" panose="020F0502020204030204" pitchFamily="34" charset="0"/>
              <a:cs typeface="Calibri" panose="020F0502020204030204" pitchFamily="34" charset="0"/>
            </a:rPr>
            <a:t>Recueil national de données statistiques de l’emploi des personnes en situation de handicap dans la FP.</a:t>
          </a:r>
        </a:p>
      </dsp:txBody>
      <dsp:txXfrm rot="-5400000">
        <a:off x="2514520" y="48231"/>
        <a:ext cx="4424773" cy="840757"/>
      </dsp:txXfrm>
    </dsp:sp>
    <dsp:sp modelId="{3E1B59DC-115C-4F2E-85FD-C498359CA53D}">
      <dsp:nvSpPr>
        <dsp:cNvPr id="0" name=""/>
        <dsp:cNvSpPr/>
      </dsp:nvSpPr>
      <dsp:spPr>
        <a:xfrm>
          <a:off x="0" y="8236"/>
          <a:ext cx="2514519" cy="9207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Calibri" panose="020F0502020204030204" pitchFamily="34" charset="0"/>
              <a:cs typeface="Calibri" panose="020F0502020204030204" pitchFamily="34" charset="0"/>
            </a:rPr>
            <a:t>Objectif</a:t>
          </a:r>
        </a:p>
      </dsp:txBody>
      <dsp:txXfrm>
        <a:off x="44947" y="53183"/>
        <a:ext cx="2424625" cy="830852"/>
      </dsp:txXfrm>
    </dsp:sp>
    <dsp:sp modelId="{9000710B-38D8-4727-A5E6-39DFA41E1017}">
      <dsp:nvSpPr>
        <dsp:cNvPr id="0" name=""/>
        <dsp:cNvSpPr/>
      </dsp:nvSpPr>
      <dsp:spPr>
        <a:xfrm rot="5400000">
          <a:off x="4092771" y="-496083"/>
          <a:ext cx="1313751" cy="4470256"/>
        </a:xfrm>
        <a:prstGeom prst="round2SameRect">
          <a:avLst/>
        </a:prstGeom>
        <a:solidFill>
          <a:schemeClr val="accent3">
            <a:tint val="40000"/>
            <a:alpha val="90000"/>
            <a:hueOff val="3775944"/>
            <a:satOff val="-5487"/>
            <a:lumOff val="1269"/>
            <a:alphaOff val="0"/>
          </a:schemeClr>
        </a:solidFill>
        <a:ln w="12700" cap="flat" cmpd="sng" algn="ctr">
          <a:solidFill>
            <a:schemeClr val="accent3">
              <a:tint val="40000"/>
              <a:alpha val="90000"/>
              <a:hueOff val="3775944"/>
              <a:satOff val="-5487"/>
              <a:lumOff val="12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xmlns:r="http://schemas.openxmlformats.org/officeDocument/2006/relationships" r:id="" action="ppaction://noaction">
                <a:extLst>
                  <a:ext uri="{A12FA001-AC4F-418D-AE19-62706E023703}">
                    <ahyp:hlinkClr xmlns:ahyp="http://schemas.microsoft.com/office/drawing/2018/hyperlinkcolor" val="tx"/>
                  </a:ext>
                </a:extLst>
              </a:hlinkClick>
            </a:rPr>
            <a:t>En stock </a:t>
          </a:r>
          <a:r>
            <a:rPr lang="fr-FR" sz="1400" kern="1200" dirty="0">
              <a:latin typeface="Calibri" panose="020F0502020204030204" pitchFamily="34" charset="0"/>
              <a:cs typeface="Calibri" panose="020F0502020204030204" pitchFamily="34" charset="0"/>
            </a:rPr>
            <a:t>: Répartition de vos BOE et des emplois particuliers BOE que vous déclarez présents au 31 décembre 2023</a:t>
          </a:r>
        </a:p>
        <a:p>
          <a:pPr marL="114300" lvl="1" indent="-114300" algn="l" defTabSz="622300">
            <a:lnSpc>
              <a:spcPct val="90000"/>
            </a:lnSpc>
            <a:spcBef>
              <a:spcPct val="0"/>
            </a:spcBef>
            <a:spcAft>
              <a:spcPct val="15000"/>
            </a:spcAft>
            <a:buChar char="•"/>
          </a:pPr>
          <a:r>
            <a:rPr lang="fr-FR" sz="1400" kern="1200" dirty="0">
              <a:solidFill>
                <a:srgbClr val="00B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xmlns:r="http://schemas.openxmlformats.org/officeDocument/2006/relationships" r:id="" action="ppaction://noaction"/>
            </a:rPr>
            <a:t>En flux </a:t>
          </a:r>
          <a:r>
            <a:rPr lang="fr-FR" sz="1400" kern="1200" dirty="0">
              <a:latin typeface="Calibri" panose="020F0502020204030204" pitchFamily="34" charset="0"/>
              <a:cs typeface="Calibri" panose="020F0502020204030204" pitchFamily="34" charset="0"/>
            </a:rPr>
            <a:t>: Répartition des agents que vous avez recrutés ou qui sont devenus BOE durant l’année 2023</a:t>
          </a:r>
        </a:p>
      </dsp:txBody>
      <dsp:txXfrm rot="-5400000">
        <a:off x="2514519" y="1146301"/>
        <a:ext cx="4406124" cy="1185487"/>
      </dsp:txXfrm>
    </dsp:sp>
    <dsp:sp modelId="{8DDA009E-C06F-4643-BDDA-872AF3705D96}">
      <dsp:nvSpPr>
        <dsp:cNvPr id="0" name=""/>
        <dsp:cNvSpPr/>
      </dsp:nvSpPr>
      <dsp:spPr>
        <a:xfrm>
          <a:off x="0" y="1156304"/>
          <a:ext cx="2514519" cy="1165481"/>
        </a:xfrm>
        <a:prstGeom prst="roundRect">
          <a:avLst/>
        </a:prstGeom>
        <a:solidFill>
          <a:schemeClr val="accent3">
            <a:hueOff val="3962281"/>
            <a:satOff val="-24699"/>
            <a:lumOff val="1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a:latin typeface="Calibri" panose="020F0502020204030204" pitchFamily="34" charset="0"/>
              <a:cs typeface="Calibri" panose="020F0502020204030204" pitchFamily="34" charset="0"/>
            </a:rPr>
            <a:t>Répartition </a:t>
          </a:r>
          <a:r>
            <a:rPr lang="fr-FR" sz="1400" kern="1200" dirty="0">
              <a:latin typeface="Calibri" panose="020F0502020204030204" pitchFamily="34" charset="0"/>
              <a:cs typeface="Calibri" panose="020F0502020204030204" pitchFamily="34" charset="0"/>
            </a:rPr>
            <a:t>des bénéficiaires</a:t>
          </a:r>
        </a:p>
      </dsp:txBody>
      <dsp:txXfrm>
        <a:off x="56894" y="1213198"/>
        <a:ext cx="2400731" cy="1051693"/>
      </dsp:txXfrm>
    </dsp:sp>
    <dsp:sp modelId="{B4FC1E5E-0349-4379-BC57-CAD684183BB3}">
      <dsp:nvSpPr>
        <dsp:cNvPr id="0" name=""/>
        <dsp:cNvSpPr/>
      </dsp:nvSpPr>
      <dsp:spPr>
        <a:xfrm rot="5400000">
          <a:off x="3957504" y="1127177"/>
          <a:ext cx="1584286" cy="4470256"/>
        </a:xfrm>
        <a:prstGeom prst="round2SameRect">
          <a:avLst/>
        </a:prstGeom>
        <a:solidFill>
          <a:schemeClr val="accent3">
            <a:tint val="40000"/>
            <a:alpha val="90000"/>
            <a:hueOff val="7551888"/>
            <a:satOff val="-10974"/>
            <a:lumOff val="2537"/>
            <a:alphaOff val="0"/>
          </a:schemeClr>
        </a:solidFill>
        <a:ln w="12700" cap="flat" cmpd="sng" algn="ctr">
          <a:solidFill>
            <a:schemeClr val="accent3">
              <a:tint val="40000"/>
              <a:alpha val="90000"/>
              <a:hueOff val="7551888"/>
              <a:satOff val="-10974"/>
              <a:lumOff val="25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FontTx/>
            <a:buNone/>
          </a:pPr>
          <a:r>
            <a:rPr lang="fr-FR" sz="1400" kern="1200" dirty="0">
              <a:latin typeface="Calibri" panose="020F0502020204030204" pitchFamily="34" charset="0"/>
              <a:cs typeface="Calibri" panose="020F0502020204030204" pitchFamily="34" charset="0"/>
            </a:rPr>
            <a:t>Vous devez vous munir de la répartition des BOE de votre établissement par :</a:t>
          </a:r>
        </a:p>
        <a:p>
          <a:pPr marL="228600" lvl="2" indent="-114300" algn="just" defTabSz="622300">
            <a:lnSpc>
              <a:spcPct val="90000"/>
            </a:lnSpc>
            <a:spcBef>
              <a:spcPct val="0"/>
            </a:spcBef>
            <a:spcAft>
              <a:spcPct val="15000"/>
            </a:spcAft>
            <a:buFont typeface="Courier New" panose="02070309020205020404" pitchFamily="49" charset="0"/>
            <a:buChar char="o"/>
          </a:pPr>
          <a:r>
            <a:rPr lang="fr-FR" sz="1400" kern="1200" dirty="0">
              <a:latin typeface="Calibri" panose="020F0502020204030204" pitchFamily="34" charset="0"/>
              <a:cs typeface="Calibri" panose="020F0502020204030204" pitchFamily="34" charset="0"/>
            </a:rPr>
            <a:t> Catégorie de bénéficiaires</a:t>
          </a:r>
        </a:p>
        <a:p>
          <a:pPr marL="228600" lvl="2" indent="-114300" algn="just" defTabSz="622300">
            <a:lnSpc>
              <a:spcPct val="90000"/>
            </a:lnSpc>
            <a:spcBef>
              <a:spcPct val="0"/>
            </a:spcBef>
            <a:spcAft>
              <a:spcPct val="15000"/>
            </a:spcAft>
            <a:buFont typeface="Courier New" panose="02070309020205020404" pitchFamily="49" charset="0"/>
            <a:buChar char="o"/>
          </a:pPr>
          <a:r>
            <a:rPr lang="fr-FR" sz="1400" kern="1200" dirty="0">
              <a:latin typeface="Calibri" panose="020F0502020204030204" pitchFamily="34" charset="0"/>
              <a:cs typeface="Calibri" panose="020F0502020204030204" pitchFamily="34" charset="0"/>
            </a:rPr>
            <a:t> Catégorie hiérarchique </a:t>
          </a:r>
        </a:p>
        <a:p>
          <a:pPr marL="228600" lvl="2" indent="-114300" algn="just" defTabSz="622300">
            <a:lnSpc>
              <a:spcPct val="90000"/>
            </a:lnSpc>
            <a:spcBef>
              <a:spcPct val="0"/>
            </a:spcBef>
            <a:spcAft>
              <a:spcPct val="15000"/>
            </a:spcAft>
            <a:buFont typeface="Courier New" panose="02070309020205020404" pitchFamily="49" charset="0"/>
            <a:buChar char="o"/>
          </a:pPr>
          <a:r>
            <a:rPr lang="fr-FR" sz="1400" kern="1200" dirty="0">
              <a:latin typeface="Calibri" panose="020F0502020204030204" pitchFamily="34" charset="0"/>
              <a:cs typeface="Calibri" panose="020F0502020204030204" pitchFamily="34" charset="0"/>
            </a:rPr>
            <a:t> Sexe </a:t>
          </a:r>
        </a:p>
        <a:p>
          <a:pPr marL="228600" lvl="2" indent="-114300" algn="just" defTabSz="622300">
            <a:lnSpc>
              <a:spcPct val="90000"/>
            </a:lnSpc>
            <a:spcBef>
              <a:spcPct val="0"/>
            </a:spcBef>
            <a:spcAft>
              <a:spcPct val="15000"/>
            </a:spcAft>
            <a:buFont typeface="Courier New" panose="02070309020205020404" pitchFamily="49" charset="0"/>
            <a:buChar char="o"/>
          </a:pPr>
          <a:r>
            <a:rPr lang="fr-FR" sz="1400" kern="1200" dirty="0">
              <a:latin typeface="Calibri" panose="020F0502020204030204" pitchFamily="34" charset="0"/>
              <a:cs typeface="Calibri" panose="020F0502020204030204" pitchFamily="34" charset="0"/>
            </a:rPr>
            <a:t> Tranche d’âge </a:t>
          </a:r>
        </a:p>
        <a:p>
          <a:pPr marL="114300" lvl="1" indent="-114300" algn="just" defTabSz="622300">
            <a:lnSpc>
              <a:spcPct val="90000"/>
            </a:lnSpc>
            <a:spcBef>
              <a:spcPct val="0"/>
            </a:spcBef>
            <a:spcAft>
              <a:spcPct val="15000"/>
            </a:spcAft>
            <a:buFont typeface="Courier New" panose="02070309020205020404" pitchFamily="49" charset="0"/>
            <a:buNone/>
          </a:pPr>
          <a:endParaRPr lang="fr-FR" sz="1400" kern="1200" dirty="0">
            <a:latin typeface="Calibri" panose="020F0502020204030204" pitchFamily="34" charset="0"/>
            <a:cs typeface="Calibri" panose="020F0502020204030204" pitchFamily="34" charset="0"/>
          </a:endParaRPr>
        </a:p>
      </dsp:txBody>
      <dsp:txXfrm rot="-5400000">
        <a:off x="2514519" y="2647500"/>
        <a:ext cx="4392918" cy="1429610"/>
      </dsp:txXfrm>
    </dsp:sp>
    <dsp:sp modelId="{5DF61D61-CBE4-4F8D-A663-722593141090}">
      <dsp:nvSpPr>
        <dsp:cNvPr id="0" name=""/>
        <dsp:cNvSpPr/>
      </dsp:nvSpPr>
      <dsp:spPr>
        <a:xfrm>
          <a:off x="0" y="2543618"/>
          <a:ext cx="2514519" cy="1637374"/>
        </a:xfrm>
        <a:prstGeom prst="roundRect">
          <a:avLst/>
        </a:prstGeom>
        <a:solidFill>
          <a:schemeClr val="accent3">
            <a:hueOff val="7924563"/>
            <a:satOff val="-49398"/>
            <a:lumOff val="2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Calibri" panose="020F0502020204030204" pitchFamily="34" charset="0"/>
              <a:cs typeface="Calibri" panose="020F0502020204030204" pitchFamily="34" charset="0"/>
            </a:rPr>
            <a:t>Eléments nécessaires au recueil statistique</a:t>
          </a:r>
        </a:p>
      </dsp:txBody>
      <dsp:txXfrm>
        <a:off x="79930" y="2623548"/>
        <a:ext cx="2354659" cy="147751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44564D4-AEF0-4CA3-A3E0-476E20792D14}"/>
              </a:ext>
            </a:extLst>
          </p:cNvPr>
          <p:cNvSpPr>
            <a:spLocks noGrp="1"/>
          </p:cNvSpPr>
          <p:nvPr>
            <p:ph type="hdr" sz="quarter"/>
          </p:nvPr>
        </p:nvSpPr>
        <p:spPr>
          <a:xfrm>
            <a:off x="0" y="1"/>
            <a:ext cx="4302625" cy="34026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DDB5C7-FEF3-45A2-B9C8-1FC0BC92460C}"/>
              </a:ext>
            </a:extLst>
          </p:cNvPr>
          <p:cNvSpPr>
            <a:spLocks noGrp="1"/>
          </p:cNvSpPr>
          <p:nvPr>
            <p:ph type="dt" sz="quarter" idx="1"/>
          </p:nvPr>
        </p:nvSpPr>
        <p:spPr>
          <a:xfrm>
            <a:off x="5621697" y="1"/>
            <a:ext cx="4302625" cy="340265"/>
          </a:xfrm>
          <a:prstGeom prst="rect">
            <a:avLst/>
          </a:prstGeom>
        </p:spPr>
        <p:txBody>
          <a:bodyPr vert="horz" lIns="91440" tIns="45720" rIns="91440" bIns="45720" rtlCol="0"/>
          <a:lstStyle>
            <a:lvl1pPr algn="r">
              <a:defRPr sz="1200"/>
            </a:lvl1pPr>
          </a:lstStyle>
          <a:p>
            <a:fld id="{1271E114-1C40-488A-96AE-BA295AD76D0D}" type="datetimeFigureOut">
              <a:rPr lang="fr-FR" smtClean="0"/>
              <a:t>25/04/2024</a:t>
            </a:fld>
            <a:endParaRPr lang="fr-FR"/>
          </a:p>
        </p:txBody>
      </p:sp>
      <p:sp>
        <p:nvSpPr>
          <p:cNvPr id="5" name="Espace réservé du numéro de diapositive 4">
            <a:extLst>
              <a:ext uri="{FF2B5EF4-FFF2-40B4-BE49-F238E27FC236}">
                <a16:creationId xmlns:a16="http://schemas.microsoft.com/office/drawing/2014/main" id="{7CC714D2-02D0-49EE-BFA8-6578BE8234C2}"/>
              </a:ext>
            </a:extLst>
          </p:cNvPr>
          <p:cNvSpPr>
            <a:spLocks noGrp="1"/>
          </p:cNvSpPr>
          <p:nvPr>
            <p:ph type="sldNum" sz="quarter" idx="3"/>
          </p:nvPr>
        </p:nvSpPr>
        <p:spPr>
          <a:xfrm>
            <a:off x="2875088" y="5919118"/>
            <a:ext cx="4302625" cy="484281"/>
          </a:xfrm>
          <a:prstGeom prst="rect">
            <a:avLst/>
          </a:prstGeom>
        </p:spPr>
        <p:txBody>
          <a:bodyPr vert="horz" lIns="91440" tIns="45720" rIns="91440" bIns="45720" rtlCol="0" anchor="b"/>
          <a:lstStyle>
            <a:lvl1pPr algn="r">
              <a:defRPr sz="1200"/>
            </a:lvl1pPr>
          </a:lstStyle>
          <a:p>
            <a:fld id="{203F5EA8-D34E-483D-83E1-2A13056D21D2}" type="slidenum">
              <a:rPr lang="fr-FR" smtClean="0"/>
              <a:t>‹N°›</a:t>
            </a:fld>
            <a:endParaRPr lang="fr-FR" dirty="0"/>
          </a:p>
        </p:txBody>
      </p:sp>
    </p:spTree>
    <p:extLst>
      <p:ext uri="{BB962C8B-B14F-4D97-AF65-F5344CB8AC3E}">
        <p14:creationId xmlns:p14="http://schemas.microsoft.com/office/powerpoint/2010/main" val="28428559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4301543" cy="341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800" y="0"/>
            <a:ext cx="4301543" cy="341064"/>
          </a:xfrm>
          <a:prstGeom prst="rect">
            <a:avLst/>
          </a:prstGeom>
        </p:spPr>
        <p:txBody>
          <a:bodyPr vert="horz" lIns="91440" tIns="45720" rIns="91440" bIns="45720" rtlCol="0"/>
          <a:lstStyle>
            <a:lvl1pPr algn="r">
              <a:defRPr sz="1200"/>
            </a:lvl1pPr>
          </a:lstStyle>
          <a:p>
            <a:fld id="{50BBD330-E72F-4111-A57B-6A33D9F97A02}" type="datetimeFigureOut">
              <a:rPr lang="fr-FR" smtClean="0"/>
              <a:t>25/04/2024</a:t>
            </a:fld>
            <a:endParaRPr lang="fr-FR"/>
          </a:p>
        </p:txBody>
      </p:sp>
      <p:sp>
        <p:nvSpPr>
          <p:cNvPr id="4" name="Espace réservé de l'image des diapositives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6456612"/>
            <a:ext cx="4301543" cy="34106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800" y="6456612"/>
            <a:ext cx="4301543" cy="341064"/>
          </a:xfrm>
          <a:prstGeom prst="rect">
            <a:avLst/>
          </a:prstGeom>
        </p:spPr>
        <p:txBody>
          <a:bodyPr vert="horz" lIns="91440" tIns="45720" rIns="91440" bIns="45720" rtlCol="0" anchor="b"/>
          <a:lstStyle>
            <a:lvl1pPr algn="r">
              <a:defRPr sz="1200"/>
            </a:lvl1pPr>
          </a:lstStyle>
          <a:p>
            <a:fld id="{580D2ED1-AD6D-4764-8B80-A8F3EB43153A}" type="slidenum">
              <a:rPr lang="fr-FR" smtClean="0"/>
              <a:t>‹N°›</a:t>
            </a:fld>
            <a:endParaRPr lang="fr-FR"/>
          </a:p>
        </p:txBody>
      </p:sp>
    </p:spTree>
    <p:extLst>
      <p:ext uri="{BB962C8B-B14F-4D97-AF65-F5344CB8AC3E}">
        <p14:creationId xmlns:p14="http://schemas.microsoft.com/office/powerpoint/2010/main" val="1146977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1</a:t>
            </a:fld>
            <a:endParaRPr lang="fr-FR"/>
          </a:p>
        </p:txBody>
      </p:sp>
    </p:spTree>
    <p:extLst>
      <p:ext uri="{BB962C8B-B14F-4D97-AF65-F5344CB8AC3E}">
        <p14:creationId xmlns:p14="http://schemas.microsoft.com/office/powerpoint/2010/main" val="1430170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10</a:t>
            </a:fld>
            <a:endParaRPr lang="fr-FR"/>
          </a:p>
        </p:txBody>
      </p:sp>
    </p:spTree>
    <p:extLst>
      <p:ext uri="{BB962C8B-B14F-4D97-AF65-F5344CB8AC3E}">
        <p14:creationId xmlns:p14="http://schemas.microsoft.com/office/powerpoint/2010/main" val="2148505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11</a:t>
            </a:fld>
            <a:endParaRPr lang="fr-FR"/>
          </a:p>
        </p:txBody>
      </p:sp>
    </p:spTree>
    <p:extLst>
      <p:ext uri="{BB962C8B-B14F-4D97-AF65-F5344CB8AC3E}">
        <p14:creationId xmlns:p14="http://schemas.microsoft.com/office/powerpoint/2010/main" val="2808099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12</a:t>
            </a:fld>
            <a:endParaRPr lang="fr-FR"/>
          </a:p>
        </p:txBody>
      </p:sp>
    </p:spTree>
    <p:extLst>
      <p:ext uri="{BB962C8B-B14F-4D97-AF65-F5344CB8AC3E}">
        <p14:creationId xmlns:p14="http://schemas.microsoft.com/office/powerpoint/2010/main" val="71220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13</a:t>
            </a:fld>
            <a:endParaRPr lang="fr-FR"/>
          </a:p>
        </p:txBody>
      </p:sp>
    </p:spTree>
    <p:extLst>
      <p:ext uri="{BB962C8B-B14F-4D97-AF65-F5344CB8AC3E}">
        <p14:creationId xmlns:p14="http://schemas.microsoft.com/office/powerpoint/2010/main" val="1228756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14</a:t>
            </a:fld>
            <a:endParaRPr lang="fr-FR"/>
          </a:p>
        </p:txBody>
      </p:sp>
    </p:spTree>
    <p:extLst>
      <p:ext uri="{BB962C8B-B14F-4D97-AF65-F5344CB8AC3E}">
        <p14:creationId xmlns:p14="http://schemas.microsoft.com/office/powerpoint/2010/main" val="1222875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15</a:t>
            </a:fld>
            <a:endParaRPr lang="fr-FR"/>
          </a:p>
        </p:txBody>
      </p:sp>
    </p:spTree>
    <p:extLst>
      <p:ext uri="{BB962C8B-B14F-4D97-AF65-F5344CB8AC3E}">
        <p14:creationId xmlns:p14="http://schemas.microsoft.com/office/powerpoint/2010/main" val="399543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16</a:t>
            </a:fld>
            <a:endParaRPr lang="fr-FR"/>
          </a:p>
        </p:txBody>
      </p:sp>
    </p:spTree>
    <p:extLst>
      <p:ext uri="{BB962C8B-B14F-4D97-AF65-F5344CB8AC3E}">
        <p14:creationId xmlns:p14="http://schemas.microsoft.com/office/powerpoint/2010/main" val="418545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17</a:t>
            </a:fld>
            <a:endParaRPr lang="fr-FR"/>
          </a:p>
        </p:txBody>
      </p:sp>
    </p:spTree>
    <p:extLst>
      <p:ext uri="{BB962C8B-B14F-4D97-AF65-F5344CB8AC3E}">
        <p14:creationId xmlns:p14="http://schemas.microsoft.com/office/powerpoint/2010/main" val="1586775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18</a:t>
            </a:fld>
            <a:endParaRPr lang="fr-FR"/>
          </a:p>
        </p:txBody>
      </p:sp>
    </p:spTree>
    <p:extLst>
      <p:ext uri="{BB962C8B-B14F-4D97-AF65-F5344CB8AC3E}">
        <p14:creationId xmlns:p14="http://schemas.microsoft.com/office/powerpoint/2010/main" val="937956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19</a:t>
            </a:fld>
            <a:endParaRPr lang="fr-FR"/>
          </a:p>
        </p:txBody>
      </p:sp>
    </p:spTree>
    <p:extLst>
      <p:ext uri="{BB962C8B-B14F-4D97-AF65-F5344CB8AC3E}">
        <p14:creationId xmlns:p14="http://schemas.microsoft.com/office/powerpoint/2010/main" val="333798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2</a:t>
            </a:fld>
            <a:endParaRPr lang="fr-FR"/>
          </a:p>
        </p:txBody>
      </p:sp>
    </p:spTree>
    <p:extLst>
      <p:ext uri="{BB962C8B-B14F-4D97-AF65-F5344CB8AC3E}">
        <p14:creationId xmlns:p14="http://schemas.microsoft.com/office/powerpoint/2010/main" val="1722864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20</a:t>
            </a:fld>
            <a:endParaRPr lang="fr-FR"/>
          </a:p>
        </p:txBody>
      </p:sp>
    </p:spTree>
    <p:extLst>
      <p:ext uri="{BB962C8B-B14F-4D97-AF65-F5344CB8AC3E}">
        <p14:creationId xmlns:p14="http://schemas.microsoft.com/office/powerpoint/2010/main" val="2058003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21</a:t>
            </a:fld>
            <a:endParaRPr lang="fr-FR"/>
          </a:p>
        </p:txBody>
      </p:sp>
    </p:spTree>
    <p:extLst>
      <p:ext uri="{BB962C8B-B14F-4D97-AF65-F5344CB8AC3E}">
        <p14:creationId xmlns:p14="http://schemas.microsoft.com/office/powerpoint/2010/main" val="1808277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22</a:t>
            </a:fld>
            <a:endParaRPr lang="fr-FR"/>
          </a:p>
        </p:txBody>
      </p:sp>
    </p:spTree>
    <p:extLst>
      <p:ext uri="{BB962C8B-B14F-4D97-AF65-F5344CB8AC3E}">
        <p14:creationId xmlns:p14="http://schemas.microsoft.com/office/powerpoint/2010/main" val="4015104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23</a:t>
            </a:fld>
            <a:endParaRPr lang="fr-FR"/>
          </a:p>
        </p:txBody>
      </p:sp>
    </p:spTree>
    <p:extLst>
      <p:ext uri="{BB962C8B-B14F-4D97-AF65-F5344CB8AC3E}">
        <p14:creationId xmlns:p14="http://schemas.microsoft.com/office/powerpoint/2010/main" val="2984282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24</a:t>
            </a:fld>
            <a:endParaRPr lang="fr-FR"/>
          </a:p>
        </p:txBody>
      </p:sp>
    </p:spTree>
    <p:extLst>
      <p:ext uri="{BB962C8B-B14F-4D97-AF65-F5344CB8AC3E}">
        <p14:creationId xmlns:p14="http://schemas.microsoft.com/office/powerpoint/2010/main" val="1838997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25</a:t>
            </a:fld>
            <a:endParaRPr lang="fr-FR"/>
          </a:p>
        </p:txBody>
      </p:sp>
    </p:spTree>
    <p:extLst>
      <p:ext uri="{BB962C8B-B14F-4D97-AF65-F5344CB8AC3E}">
        <p14:creationId xmlns:p14="http://schemas.microsoft.com/office/powerpoint/2010/main" val="2374465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26</a:t>
            </a:fld>
            <a:endParaRPr lang="fr-FR"/>
          </a:p>
        </p:txBody>
      </p:sp>
    </p:spTree>
    <p:extLst>
      <p:ext uri="{BB962C8B-B14F-4D97-AF65-F5344CB8AC3E}">
        <p14:creationId xmlns:p14="http://schemas.microsoft.com/office/powerpoint/2010/main" val="4126654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27</a:t>
            </a:fld>
            <a:endParaRPr lang="fr-FR"/>
          </a:p>
        </p:txBody>
      </p:sp>
    </p:spTree>
    <p:extLst>
      <p:ext uri="{BB962C8B-B14F-4D97-AF65-F5344CB8AC3E}">
        <p14:creationId xmlns:p14="http://schemas.microsoft.com/office/powerpoint/2010/main" val="482743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28</a:t>
            </a:fld>
            <a:endParaRPr lang="fr-FR"/>
          </a:p>
        </p:txBody>
      </p:sp>
    </p:spTree>
    <p:extLst>
      <p:ext uri="{BB962C8B-B14F-4D97-AF65-F5344CB8AC3E}">
        <p14:creationId xmlns:p14="http://schemas.microsoft.com/office/powerpoint/2010/main" val="180602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29</a:t>
            </a:fld>
            <a:endParaRPr lang="fr-FR"/>
          </a:p>
        </p:txBody>
      </p:sp>
    </p:spTree>
    <p:extLst>
      <p:ext uri="{BB962C8B-B14F-4D97-AF65-F5344CB8AC3E}">
        <p14:creationId xmlns:p14="http://schemas.microsoft.com/office/powerpoint/2010/main" val="264441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3</a:t>
            </a:fld>
            <a:endParaRPr lang="fr-FR"/>
          </a:p>
        </p:txBody>
      </p:sp>
    </p:spTree>
    <p:extLst>
      <p:ext uri="{BB962C8B-B14F-4D97-AF65-F5344CB8AC3E}">
        <p14:creationId xmlns:p14="http://schemas.microsoft.com/office/powerpoint/2010/main" val="3542018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30</a:t>
            </a:fld>
            <a:endParaRPr lang="fr-FR"/>
          </a:p>
        </p:txBody>
      </p:sp>
    </p:spTree>
    <p:extLst>
      <p:ext uri="{BB962C8B-B14F-4D97-AF65-F5344CB8AC3E}">
        <p14:creationId xmlns:p14="http://schemas.microsoft.com/office/powerpoint/2010/main" val="641883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31</a:t>
            </a:fld>
            <a:endParaRPr lang="fr-FR"/>
          </a:p>
        </p:txBody>
      </p:sp>
    </p:spTree>
    <p:extLst>
      <p:ext uri="{BB962C8B-B14F-4D97-AF65-F5344CB8AC3E}">
        <p14:creationId xmlns:p14="http://schemas.microsoft.com/office/powerpoint/2010/main" val="395643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32</a:t>
            </a:fld>
            <a:endParaRPr lang="fr-FR"/>
          </a:p>
        </p:txBody>
      </p:sp>
    </p:spTree>
    <p:extLst>
      <p:ext uri="{BB962C8B-B14F-4D97-AF65-F5344CB8AC3E}">
        <p14:creationId xmlns:p14="http://schemas.microsoft.com/office/powerpoint/2010/main" val="2862555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33</a:t>
            </a:fld>
            <a:endParaRPr lang="fr-FR"/>
          </a:p>
        </p:txBody>
      </p:sp>
    </p:spTree>
    <p:extLst>
      <p:ext uri="{BB962C8B-B14F-4D97-AF65-F5344CB8AC3E}">
        <p14:creationId xmlns:p14="http://schemas.microsoft.com/office/powerpoint/2010/main" val="2833000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34</a:t>
            </a:fld>
            <a:endParaRPr lang="fr-FR"/>
          </a:p>
        </p:txBody>
      </p:sp>
    </p:spTree>
    <p:extLst>
      <p:ext uri="{BB962C8B-B14F-4D97-AF65-F5344CB8AC3E}">
        <p14:creationId xmlns:p14="http://schemas.microsoft.com/office/powerpoint/2010/main" val="208654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35</a:t>
            </a:fld>
            <a:endParaRPr lang="fr-FR"/>
          </a:p>
        </p:txBody>
      </p:sp>
    </p:spTree>
    <p:extLst>
      <p:ext uri="{BB962C8B-B14F-4D97-AF65-F5344CB8AC3E}">
        <p14:creationId xmlns:p14="http://schemas.microsoft.com/office/powerpoint/2010/main" val="13825694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36</a:t>
            </a:fld>
            <a:endParaRPr lang="fr-FR"/>
          </a:p>
        </p:txBody>
      </p:sp>
    </p:spTree>
    <p:extLst>
      <p:ext uri="{BB962C8B-B14F-4D97-AF65-F5344CB8AC3E}">
        <p14:creationId xmlns:p14="http://schemas.microsoft.com/office/powerpoint/2010/main" val="34860371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37</a:t>
            </a:fld>
            <a:endParaRPr lang="fr-FR"/>
          </a:p>
        </p:txBody>
      </p:sp>
    </p:spTree>
    <p:extLst>
      <p:ext uri="{BB962C8B-B14F-4D97-AF65-F5344CB8AC3E}">
        <p14:creationId xmlns:p14="http://schemas.microsoft.com/office/powerpoint/2010/main" val="42672526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38</a:t>
            </a:fld>
            <a:endParaRPr lang="fr-FR"/>
          </a:p>
        </p:txBody>
      </p:sp>
    </p:spTree>
    <p:extLst>
      <p:ext uri="{BB962C8B-B14F-4D97-AF65-F5344CB8AC3E}">
        <p14:creationId xmlns:p14="http://schemas.microsoft.com/office/powerpoint/2010/main" val="19253515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39</a:t>
            </a:fld>
            <a:endParaRPr lang="fr-FR"/>
          </a:p>
        </p:txBody>
      </p:sp>
    </p:spTree>
    <p:extLst>
      <p:ext uri="{BB962C8B-B14F-4D97-AF65-F5344CB8AC3E}">
        <p14:creationId xmlns:p14="http://schemas.microsoft.com/office/powerpoint/2010/main" val="328585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4</a:t>
            </a:fld>
            <a:endParaRPr lang="fr-FR"/>
          </a:p>
        </p:txBody>
      </p:sp>
    </p:spTree>
    <p:extLst>
      <p:ext uri="{BB962C8B-B14F-4D97-AF65-F5344CB8AC3E}">
        <p14:creationId xmlns:p14="http://schemas.microsoft.com/office/powerpoint/2010/main" val="27656832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40</a:t>
            </a:fld>
            <a:endParaRPr lang="fr-FR"/>
          </a:p>
        </p:txBody>
      </p:sp>
    </p:spTree>
    <p:extLst>
      <p:ext uri="{BB962C8B-B14F-4D97-AF65-F5344CB8AC3E}">
        <p14:creationId xmlns:p14="http://schemas.microsoft.com/office/powerpoint/2010/main" val="3835573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41</a:t>
            </a:fld>
            <a:endParaRPr lang="fr-FR"/>
          </a:p>
        </p:txBody>
      </p:sp>
    </p:spTree>
    <p:extLst>
      <p:ext uri="{BB962C8B-B14F-4D97-AF65-F5344CB8AC3E}">
        <p14:creationId xmlns:p14="http://schemas.microsoft.com/office/powerpoint/2010/main" val="3513639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42</a:t>
            </a:fld>
            <a:endParaRPr lang="fr-FR"/>
          </a:p>
        </p:txBody>
      </p:sp>
    </p:spTree>
    <p:extLst>
      <p:ext uri="{BB962C8B-B14F-4D97-AF65-F5344CB8AC3E}">
        <p14:creationId xmlns:p14="http://schemas.microsoft.com/office/powerpoint/2010/main" val="28114384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43</a:t>
            </a:fld>
            <a:endParaRPr lang="fr-FR"/>
          </a:p>
        </p:txBody>
      </p:sp>
    </p:spTree>
    <p:extLst>
      <p:ext uri="{BB962C8B-B14F-4D97-AF65-F5344CB8AC3E}">
        <p14:creationId xmlns:p14="http://schemas.microsoft.com/office/powerpoint/2010/main" val="10582075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44</a:t>
            </a:fld>
            <a:endParaRPr lang="fr-FR"/>
          </a:p>
        </p:txBody>
      </p:sp>
    </p:spTree>
    <p:extLst>
      <p:ext uri="{BB962C8B-B14F-4D97-AF65-F5344CB8AC3E}">
        <p14:creationId xmlns:p14="http://schemas.microsoft.com/office/powerpoint/2010/main" val="23907842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45</a:t>
            </a:fld>
            <a:endParaRPr lang="fr-FR"/>
          </a:p>
        </p:txBody>
      </p:sp>
    </p:spTree>
    <p:extLst>
      <p:ext uri="{BB962C8B-B14F-4D97-AF65-F5344CB8AC3E}">
        <p14:creationId xmlns:p14="http://schemas.microsoft.com/office/powerpoint/2010/main" val="4400183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46</a:t>
            </a:fld>
            <a:endParaRPr lang="fr-FR"/>
          </a:p>
        </p:txBody>
      </p:sp>
    </p:spTree>
    <p:extLst>
      <p:ext uri="{BB962C8B-B14F-4D97-AF65-F5344CB8AC3E}">
        <p14:creationId xmlns:p14="http://schemas.microsoft.com/office/powerpoint/2010/main" val="14797404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47</a:t>
            </a:fld>
            <a:endParaRPr lang="fr-FR"/>
          </a:p>
        </p:txBody>
      </p:sp>
    </p:spTree>
    <p:extLst>
      <p:ext uri="{BB962C8B-B14F-4D97-AF65-F5344CB8AC3E}">
        <p14:creationId xmlns:p14="http://schemas.microsoft.com/office/powerpoint/2010/main" val="32756750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48</a:t>
            </a:fld>
            <a:endParaRPr lang="fr-FR"/>
          </a:p>
        </p:txBody>
      </p:sp>
    </p:spTree>
    <p:extLst>
      <p:ext uri="{BB962C8B-B14F-4D97-AF65-F5344CB8AC3E}">
        <p14:creationId xmlns:p14="http://schemas.microsoft.com/office/powerpoint/2010/main" val="36107828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49</a:t>
            </a:fld>
            <a:endParaRPr lang="fr-FR"/>
          </a:p>
        </p:txBody>
      </p:sp>
    </p:spTree>
    <p:extLst>
      <p:ext uri="{BB962C8B-B14F-4D97-AF65-F5344CB8AC3E}">
        <p14:creationId xmlns:p14="http://schemas.microsoft.com/office/powerpoint/2010/main" val="1287484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5</a:t>
            </a:fld>
            <a:endParaRPr lang="fr-FR"/>
          </a:p>
        </p:txBody>
      </p:sp>
    </p:spTree>
    <p:extLst>
      <p:ext uri="{BB962C8B-B14F-4D97-AF65-F5344CB8AC3E}">
        <p14:creationId xmlns:p14="http://schemas.microsoft.com/office/powerpoint/2010/main" val="27044764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50</a:t>
            </a:fld>
            <a:endParaRPr lang="fr-FR"/>
          </a:p>
        </p:txBody>
      </p:sp>
    </p:spTree>
    <p:extLst>
      <p:ext uri="{BB962C8B-B14F-4D97-AF65-F5344CB8AC3E}">
        <p14:creationId xmlns:p14="http://schemas.microsoft.com/office/powerpoint/2010/main" val="17350703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51</a:t>
            </a:fld>
            <a:endParaRPr lang="fr-FR"/>
          </a:p>
        </p:txBody>
      </p:sp>
    </p:spTree>
    <p:extLst>
      <p:ext uri="{BB962C8B-B14F-4D97-AF65-F5344CB8AC3E}">
        <p14:creationId xmlns:p14="http://schemas.microsoft.com/office/powerpoint/2010/main" val="24481059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52</a:t>
            </a:fld>
            <a:endParaRPr lang="fr-FR"/>
          </a:p>
        </p:txBody>
      </p:sp>
    </p:spTree>
    <p:extLst>
      <p:ext uri="{BB962C8B-B14F-4D97-AF65-F5344CB8AC3E}">
        <p14:creationId xmlns:p14="http://schemas.microsoft.com/office/powerpoint/2010/main" val="35825046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53</a:t>
            </a:fld>
            <a:endParaRPr lang="fr-FR"/>
          </a:p>
        </p:txBody>
      </p:sp>
    </p:spTree>
    <p:extLst>
      <p:ext uri="{BB962C8B-B14F-4D97-AF65-F5344CB8AC3E}">
        <p14:creationId xmlns:p14="http://schemas.microsoft.com/office/powerpoint/2010/main" val="11428002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54</a:t>
            </a:fld>
            <a:endParaRPr lang="fr-FR"/>
          </a:p>
        </p:txBody>
      </p:sp>
    </p:spTree>
    <p:extLst>
      <p:ext uri="{BB962C8B-B14F-4D97-AF65-F5344CB8AC3E}">
        <p14:creationId xmlns:p14="http://schemas.microsoft.com/office/powerpoint/2010/main" val="40012856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55</a:t>
            </a:fld>
            <a:endParaRPr lang="fr-FR"/>
          </a:p>
        </p:txBody>
      </p:sp>
    </p:spTree>
    <p:extLst>
      <p:ext uri="{BB962C8B-B14F-4D97-AF65-F5344CB8AC3E}">
        <p14:creationId xmlns:p14="http://schemas.microsoft.com/office/powerpoint/2010/main" val="32424805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56</a:t>
            </a:fld>
            <a:endParaRPr lang="fr-FR"/>
          </a:p>
        </p:txBody>
      </p:sp>
    </p:spTree>
    <p:extLst>
      <p:ext uri="{BB962C8B-B14F-4D97-AF65-F5344CB8AC3E}">
        <p14:creationId xmlns:p14="http://schemas.microsoft.com/office/powerpoint/2010/main" val="17314311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57</a:t>
            </a:fld>
            <a:endParaRPr lang="fr-FR"/>
          </a:p>
        </p:txBody>
      </p:sp>
    </p:spTree>
    <p:extLst>
      <p:ext uri="{BB962C8B-B14F-4D97-AF65-F5344CB8AC3E}">
        <p14:creationId xmlns:p14="http://schemas.microsoft.com/office/powerpoint/2010/main" val="4861592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58</a:t>
            </a:fld>
            <a:endParaRPr lang="fr-FR"/>
          </a:p>
        </p:txBody>
      </p:sp>
    </p:spTree>
    <p:extLst>
      <p:ext uri="{BB962C8B-B14F-4D97-AF65-F5344CB8AC3E}">
        <p14:creationId xmlns:p14="http://schemas.microsoft.com/office/powerpoint/2010/main" val="39961683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59</a:t>
            </a:fld>
            <a:endParaRPr lang="fr-FR"/>
          </a:p>
        </p:txBody>
      </p:sp>
    </p:spTree>
    <p:extLst>
      <p:ext uri="{BB962C8B-B14F-4D97-AF65-F5344CB8AC3E}">
        <p14:creationId xmlns:p14="http://schemas.microsoft.com/office/powerpoint/2010/main" val="159250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6</a:t>
            </a:fld>
            <a:endParaRPr lang="fr-FR"/>
          </a:p>
        </p:txBody>
      </p:sp>
    </p:spTree>
    <p:extLst>
      <p:ext uri="{BB962C8B-B14F-4D97-AF65-F5344CB8AC3E}">
        <p14:creationId xmlns:p14="http://schemas.microsoft.com/office/powerpoint/2010/main" val="31249679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60</a:t>
            </a:fld>
            <a:endParaRPr lang="fr-FR"/>
          </a:p>
        </p:txBody>
      </p:sp>
    </p:spTree>
    <p:extLst>
      <p:ext uri="{BB962C8B-B14F-4D97-AF65-F5344CB8AC3E}">
        <p14:creationId xmlns:p14="http://schemas.microsoft.com/office/powerpoint/2010/main" val="9571592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61</a:t>
            </a:fld>
            <a:endParaRPr lang="fr-FR"/>
          </a:p>
        </p:txBody>
      </p:sp>
    </p:spTree>
    <p:extLst>
      <p:ext uri="{BB962C8B-B14F-4D97-AF65-F5344CB8AC3E}">
        <p14:creationId xmlns:p14="http://schemas.microsoft.com/office/powerpoint/2010/main" val="9312031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62</a:t>
            </a:fld>
            <a:endParaRPr lang="fr-FR"/>
          </a:p>
        </p:txBody>
      </p:sp>
    </p:spTree>
    <p:extLst>
      <p:ext uri="{BB962C8B-B14F-4D97-AF65-F5344CB8AC3E}">
        <p14:creationId xmlns:p14="http://schemas.microsoft.com/office/powerpoint/2010/main" val="1260666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63</a:t>
            </a:fld>
            <a:endParaRPr lang="fr-FR"/>
          </a:p>
        </p:txBody>
      </p:sp>
    </p:spTree>
    <p:extLst>
      <p:ext uri="{BB962C8B-B14F-4D97-AF65-F5344CB8AC3E}">
        <p14:creationId xmlns:p14="http://schemas.microsoft.com/office/powerpoint/2010/main" val="40204225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64</a:t>
            </a:fld>
            <a:endParaRPr lang="fr-FR"/>
          </a:p>
        </p:txBody>
      </p:sp>
    </p:spTree>
    <p:extLst>
      <p:ext uri="{BB962C8B-B14F-4D97-AF65-F5344CB8AC3E}">
        <p14:creationId xmlns:p14="http://schemas.microsoft.com/office/powerpoint/2010/main" val="7512005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65</a:t>
            </a:fld>
            <a:endParaRPr lang="fr-FR"/>
          </a:p>
        </p:txBody>
      </p:sp>
    </p:spTree>
    <p:extLst>
      <p:ext uri="{BB962C8B-B14F-4D97-AF65-F5344CB8AC3E}">
        <p14:creationId xmlns:p14="http://schemas.microsoft.com/office/powerpoint/2010/main" val="28091888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66</a:t>
            </a:fld>
            <a:endParaRPr lang="fr-FR"/>
          </a:p>
        </p:txBody>
      </p:sp>
    </p:spTree>
    <p:extLst>
      <p:ext uri="{BB962C8B-B14F-4D97-AF65-F5344CB8AC3E}">
        <p14:creationId xmlns:p14="http://schemas.microsoft.com/office/powerpoint/2010/main" val="18350739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67</a:t>
            </a:fld>
            <a:endParaRPr lang="fr-FR"/>
          </a:p>
        </p:txBody>
      </p:sp>
    </p:spTree>
    <p:extLst>
      <p:ext uri="{BB962C8B-B14F-4D97-AF65-F5344CB8AC3E}">
        <p14:creationId xmlns:p14="http://schemas.microsoft.com/office/powerpoint/2010/main" val="41921325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68</a:t>
            </a:fld>
            <a:endParaRPr lang="fr-FR"/>
          </a:p>
        </p:txBody>
      </p:sp>
    </p:spTree>
    <p:extLst>
      <p:ext uri="{BB962C8B-B14F-4D97-AF65-F5344CB8AC3E}">
        <p14:creationId xmlns:p14="http://schemas.microsoft.com/office/powerpoint/2010/main" val="1830687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69</a:t>
            </a:fld>
            <a:endParaRPr lang="fr-FR"/>
          </a:p>
        </p:txBody>
      </p:sp>
    </p:spTree>
    <p:extLst>
      <p:ext uri="{BB962C8B-B14F-4D97-AF65-F5344CB8AC3E}">
        <p14:creationId xmlns:p14="http://schemas.microsoft.com/office/powerpoint/2010/main" val="3304644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7</a:t>
            </a:fld>
            <a:endParaRPr lang="fr-FR"/>
          </a:p>
        </p:txBody>
      </p:sp>
    </p:spTree>
    <p:extLst>
      <p:ext uri="{BB962C8B-B14F-4D97-AF65-F5344CB8AC3E}">
        <p14:creationId xmlns:p14="http://schemas.microsoft.com/office/powerpoint/2010/main" val="29423093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70</a:t>
            </a:fld>
            <a:endParaRPr lang="fr-FR"/>
          </a:p>
        </p:txBody>
      </p:sp>
    </p:spTree>
    <p:extLst>
      <p:ext uri="{BB962C8B-B14F-4D97-AF65-F5344CB8AC3E}">
        <p14:creationId xmlns:p14="http://schemas.microsoft.com/office/powerpoint/2010/main" val="40157281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71</a:t>
            </a:fld>
            <a:endParaRPr lang="fr-FR"/>
          </a:p>
        </p:txBody>
      </p:sp>
    </p:spTree>
    <p:extLst>
      <p:ext uri="{BB962C8B-B14F-4D97-AF65-F5344CB8AC3E}">
        <p14:creationId xmlns:p14="http://schemas.microsoft.com/office/powerpoint/2010/main" val="3514704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72</a:t>
            </a:fld>
            <a:endParaRPr lang="fr-FR"/>
          </a:p>
        </p:txBody>
      </p:sp>
    </p:spTree>
    <p:extLst>
      <p:ext uri="{BB962C8B-B14F-4D97-AF65-F5344CB8AC3E}">
        <p14:creationId xmlns:p14="http://schemas.microsoft.com/office/powerpoint/2010/main" val="34733718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73</a:t>
            </a:fld>
            <a:endParaRPr lang="fr-FR"/>
          </a:p>
        </p:txBody>
      </p:sp>
    </p:spTree>
    <p:extLst>
      <p:ext uri="{BB962C8B-B14F-4D97-AF65-F5344CB8AC3E}">
        <p14:creationId xmlns:p14="http://schemas.microsoft.com/office/powerpoint/2010/main" val="37742399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74</a:t>
            </a:fld>
            <a:endParaRPr lang="fr-FR"/>
          </a:p>
        </p:txBody>
      </p:sp>
    </p:spTree>
    <p:extLst>
      <p:ext uri="{BB962C8B-B14F-4D97-AF65-F5344CB8AC3E}">
        <p14:creationId xmlns:p14="http://schemas.microsoft.com/office/powerpoint/2010/main" val="1776779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8</a:t>
            </a:fld>
            <a:endParaRPr lang="fr-FR"/>
          </a:p>
        </p:txBody>
      </p:sp>
    </p:spTree>
    <p:extLst>
      <p:ext uri="{BB962C8B-B14F-4D97-AF65-F5344CB8AC3E}">
        <p14:creationId xmlns:p14="http://schemas.microsoft.com/office/powerpoint/2010/main" val="2070988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0D2ED1-AD6D-4764-8B80-A8F3EB43153A}" type="slidenum">
              <a:rPr lang="fr-FR" smtClean="0"/>
              <a:t>9</a:t>
            </a:fld>
            <a:endParaRPr lang="fr-FR"/>
          </a:p>
        </p:txBody>
      </p:sp>
    </p:spTree>
    <p:extLst>
      <p:ext uri="{BB962C8B-B14F-4D97-AF65-F5344CB8AC3E}">
        <p14:creationId xmlns:p14="http://schemas.microsoft.com/office/powerpoint/2010/main" val="3000387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la présenta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2A29754-7186-2C47-BAAC-D71F2C987472}"/>
              </a:ext>
            </a:extLst>
          </p:cNvPr>
          <p:cNvPicPr>
            <a:picLocks noChangeAspect="1"/>
          </p:cNvPicPr>
          <p:nvPr userDrawn="1"/>
        </p:nvPicPr>
        <p:blipFill>
          <a:blip r:embed="rId2">
            <a:alphaModFix amt="59000"/>
          </a:blip>
          <a:stretch>
            <a:fillRect/>
          </a:stretch>
        </p:blipFill>
        <p:spPr>
          <a:xfrm rot="5400000">
            <a:off x="-401665" y="572935"/>
            <a:ext cx="2651962" cy="4811809"/>
          </a:xfrm>
          <a:prstGeom prst="rect">
            <a:avLst/>
          </a:prstGeom>
        </p:spPr>
      </p:pic>
      <p:pic>
        <p:nvPicPr>
          <p:cNvPr id="8" name="Image 7">
            <a:extLst>
              <a:ext uri="{FF2B5EF4-FFF2-40B4-BE49-F238E27FC236}">
                <a16:creationId xmlns:a16="http://schemas.microsoft.com/office/drawing/2014/main" id="{1DADF2A2-1D69-674E-80BF-3CDFF1FA8B01}"/>
              </a:ext>
            </a:extLst>
          </p:cNvPr>
          <p:cNvPicPr>
            <a:picLocks noChangeAspect="1"/>
          </p:cNvPicPr>
          <p:nvPr userDrawn="1"/>
        </p:nvPicPr>
        <p:blipFill>
          <a:blip r:embed="rId2"/>
          <a:stretch>
            <a:fillRect/>
          </a:stretch>
        </p:blipFill>
        <p:spPr>
          <a:xfrm rot="5400000">
            <a:off x="-309684" y="662965"/>
            <a:ext cx="2463800" cy="4470400"/>
          </a:xfrm>
          <a:prstGeom prst="rect">
            <a:avLst/>
          </a:prstGeom>
        </p:spPr>
      </p:pic>
      <p:pic>
        <p:nvPicPr>
          <p:cNvPr id="9" name="Image 8">
            <a:extLst>
              <a:ext uri="{FF2B5EF4-FFF2-40B4-BE49-F238E27FC236}">
                <a16:creationId xmlns:a16="http://schemas.microsoft.com/office/drawing/2014/main" id="{8C204612-85DF-5243-A498-BA2A1F4CF4F5}"/>
              </a:ext>
            </a:extLst>
          </p:cNvPr>
          <p:cNvPicPr>
            <a:picLocks noChangeAspect="1"/>
          </p:cNvPicPr>
          <p:nvPr userDrawn="1"/>
        </p:nvPicPr>
        <p:blipFill>
          <a:blip r:embed="rId3"/>
          <a:stretch>
            <a:fillRect/>
          </a:stretch>
        </p:blipFill>
        <p:spPr>
          <a:xfrm rot="16200000">
            <a:off x="2893551" y="1101294"/>
            <a:ext cx="430122" cy="780428"/>
          </a:xfrm>
          <a:prstGeom prst="rect">
            <a:avLst/>
          </a:prstGeom>
        </p:spPr>
      </p:pic>
      <p:pic>
        <p:nvPicPr>
          <p:cNvPr id="10" name="Image 9">
            <a:extLst>
              <a:ext uri="{FF2B5EF4-FFF2-40B4-BE49-F238E27FC236}">
                <a16:creationId xmlns:a16="http://schemas.microsoft.com/office/drawing/2014/main" id="{FC3CDFD9-1615-3140-B5B1-F6F143017204}"/>
              </a:ext>
            </a:extLst>
          </p:cNvPr>
          <p:cNvPicPr>
            <a:picLocks noChangeAspect="1"/>
          </p:cNvPicPr>
          <p:nvPr userDrawn="1"/>
        </p:nvPicPr>
        <p:blipFill>
          <a:blip r:embed="rId3"/>
          <a:stretch>
            <a:fillRect/>
          </a:stretch>
        </p:blipFill>
        <p:spPr>
          <a:xfrm>
            <a:off x="3581400" y="1248322"/>
            <a:ext cx="732183" cy="1328498"/>
          </a:xfrm>
          <a:prstGeom prst="rect">
            <a:avLst/>
          </a:prstGeom>
        </p:spPr>
      </p:pic>
      <p:pic>
        <p:nvPicPr>
          <p:cNvPr id="11" name="Image 10">
            <a:extLst>
              <a:ext uri="{FF2B5EF4-FFF2-40B4-BE49-F238E27FC236}">
                <a16:creationId xmlns:a16="http://schemas.microsoft.com/office/drawing/2014/main" id="{ABC98D65-4CF6-4848-B3BE-35BFB878A827}"/>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10464800" y="312090"/>
            <a:ext cx="1334957" cy="1447744"/>
          </a:xfrm>
          <a:prstGeom prst="rect">
            <a:avLst/>
          </a:prstGeom>
        </p:spPr>
      </p:pic>
      <p:sp>
        <p:nvSpPr>
          <p:cNvPr id="12" name="Titre 11">
            <a:extLst>
              <a:ext uri="{FF2B5EF4-FFF2-40B4-BE49-F238E27FC236}">
                <a16:creationId xmlns:a16="http://schemas.microsoft.com/office/drawing/2014/main" id="{95196ACD-C87F-6A40-90DF-D77EAFAC5695}"/>
              </a:ext>
            </a:extLst>
          </p:cNvPr>
          <p:cNvSpPr>
            <a:spLocks noGrp="1"/>
          </p:cNvSpPr>
          <p:nvPr>
            <p:ph type="title" hasCustomPrompt="1"/>
          </p:nvPr>
        </p:nvSpPr>
        <p:spPr>
          <a:xfrm>
            <a:off x="3690832" y="2782731"/>
            <a:ext cx="7098960" cy="1522090"/>
          </a:xfrm>
          <a:prstGeom prst="rect">
            <a:avLst/>
          </a:prstGeom>
        </p:spPr>
        <p:txBody>
          <a:bodyPr/>
          <a:lstStyle>
            <a:lvl1pPr>
              <a:defRPr sz="5400" b="0">
                <a:latin typeface="+mj-lt"/>
              </a:defRPr>
            </a:lvl1pPr>
          </a:lstStyle>
          <a:p>
            <a:r>
              <a:rPr lang="fr-FR" dirty="0"/>
              <a:t>TITRE DE LA </a:t>
            </a:r>
            <a:br>
              <a:rPr lang="fr-FR" dirty="0"/>
            </a:br>
            <a:r>
              <a:rPr lang="fr-FR" dirty="0"/>
              <a:t>PRÉSENTATION</a:t>
            </a:r>
          </a:p>
        </p:txBody>
      </p:sp>
    </p:spTree>
    <p:extLst>
      <p:ext uri="{BB962C8B-B14F-4D97-AF65-F5344CB8AC3E}">
        <p14:creationId xmlns:p14="http://schemas.microsoft.com/office/powerpoint/2010/main" val="329768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act">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C6890FB-38C8-394C-946B-28254183F264}"/>
              </a:ext>
            </a:extLst>
          </p:cNvPr>
          <p:cNvPicPr>
            <a:picLocks noChangeAspect="1"/>
          </p:cNvPicPr>
          <p:nvPr userDrawn="1"/>
        </p:nvPicPr>
        <p:blipFill>
          <a:blip r:embed="rId2"/>
          <a:stretch>
            <a:fillRect/>
          </a:stretch>
        </p:blipFill>
        <p:spPr>
          <a:xfrm>
            <a:off x="1663699" y="1411356"/>
            <a:ext cx="1039743" cy="1886543"/>
          </a:xfrm>
          <a:prstGeom prst="rect">
            <a:avLst/>
          </a:prstGeom>
        </p:spPr>
      </p:pic>
      <p:pic>
        <p:nvPicPr>
          <p:cNvPr id="8" name="Image 7">
            <a:extLst>
              <a:ext uri="{FF2B5EF4-FFF2-40B4-BE49-F238E27FC236}">
                <a16:creationId xmlns:a16="http://schemas.microsoft.com/office/drawing/2014/main" id="{06A057C2-B45F-744A-834B-281579F1E016}"/>
              </a:ext>
            </a:extLst>
          </p:cNvPr>
          <p:cNvPicPr>
            <a:picLocks noChangeAspect="1"/>
          </p:cNvPicPr>
          <p:nvPr userDrawn="1"/>
        </p:nvPicPr>
        <p:blipFill>
          <a:blip r:embed="rId2"/>
          <a:stretch>
            <a:fillRect/>
          </a:stretch>
        </p:blipFill>
        <p:spPr>
          <a:xfrm rot="16200000">
            <a:off x="749511" y="1252518"/>
            <a:ext cx="579030" cy="1050610"/>
          </a:xfrm>
          <a:prstGeom prst="rect">
            <a:avLst/>
          </a:prstGeom>
        </p:spPr>
      </p:pic>
      <p:sp>
        <p:nvSpPr>
          <p:cNvPr id="6" name="Espace réservé du texte 3">
            <a:extLst>
              <a:ext uri="{FF2B5EF4-FFF2-40B4-BE49-F238E27FC236}">
                <a16:creationId xmlns:a16="http://schemas.microsoft.com/office/drawing/2014/main" id="{5E0DE27C-3200-0F45-A0F0-088E3D6171A7}"/>
              </a:ext>
            </a:extLst>
          </p:cNvPr>
          <p:cNvSpPr>
            <a:spLocks noGrp="1"/>
          </p:cNvSpPr>
          <p:nvPr>
            <p:ph type="body" sz="half" idx="10" hasCustomPrompt="1"/>
          </p:nvPr>
        </p:nvSpPr>
        <p:spPr>
          <a:xfrm>
            <a:off x="2484438" y="3428999"/>
            <a:ext cx="7703171" cy="2723323"/>
          </a:xfrm>
          <a:prstGeom prst="rect">
            <a:avLst/>
          </a:prstGeom>
        </p:spPr>
        <p:txBody>
          <a:bodyPr/>
          <a:lstStyle>
            <a:lvl1pPr marL="0" indent="0">
              <a:buNone/>
              <a:defRPr sz="1600" b="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p:txBody>
      </p:sp>
      <p:pic>
        <p:nvPicPr>
          <p:cNvPr id="9" name="Image 8">
            <a:extLst>
              <a:ext uri="{FF2B5EF4-FFF2-40B4-BE49-F238E27FC236}">
                <a16:creationId xmlns:a16="http://schemas.microsoft.com/office/drawing/2014/main" id="{5A2D2764-F4C5-F642-8450-16248CAB635B}"/>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1066381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 de présenta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C6890FB-38C8-394C-946B-28254183F264}"/>
              </a:ext>
            </a:extLst>
          </p:cNvPr>
          <p:cNvPicPr>
            <a:picLocks noChangeAspect="1"/>
          </p:cNvPicPr>
          <p:nvPr userDrawn="1"/>
        </p:nvPicPr>
        <p:blipFill>
          <a:blip r:embed="rId2"/>
          <a:stretch>
            <a:fillRect/>
          </a:stretch>
        </p:blipFill>
        <p:spPr>
          <a:xfrm>
            <a:off x="1663699" y="1411356"/>
            <a:ext cx="1039743" cy="1886543"/>
          </a:xfrm>
          <a:prstGeom prst="rect">
            <a:avLst/>
          </a:prstGeom>
        </p:spPr>
      </p:pic>
      <p:pic>
        <p:nvPicPr>
          <p:cNvPr id="8" name="Image 7">
            <a:extLst>
              <a:ext uri="{FF2B5EF4-FFF2-40B4-BE49-F238E27FC236}">
                <a16:creationId xmlns:a16="http://schemas.microsoft.com/office/drawing/2014/main" id="{06A057C2-B45F-744A-834B-281579F1E016}"/>
              </a:ext>
            </a:extLst>
          </p:cNvPr>
          <p:cNvPicPr>
            <a:picLocks noChangeAspect="1"/>
          </p:cNvPicPr>
          <p:nvPr userDrawn="1"/>
        </p:nvPicPr>
        <p:blipFill>
          <a:blip r:embed="rId2"/>
          <a:stretch>
            <a:fillRect/>
          </a:stretch>
        </p:blipFill>
        <p:spPr>
          <a:xfrm rot="16200000">
            <a:off x="749511" y="1252518"/>
            <a:ext cx="579030" cy="1050610"/>
          </a:xfrm>
          <a:prstGeom prst="rect">
            <a:avLst/>
          </a:prstGeom>
        </p:spPr>
      </p:pic>
      <p:sp>
        <p:nvSpPr>
          <p:cNvPr id="10" name="Espace réservé du texte 9">
            <a:extLst>
              <a:ext uri="{FF2B5EF4-FFF2-40B4-BE49-F238E27FC236}">
                <a16:creationId xmlns:a16="http://schemas.microsoft.com/office/drawing/2014/main" id="{0E2CD597-AC4C-C64C-85A3-14C78C108350}"/>
              </a:ext>
            </a:extLst>
          </p:cNvPr>
          <p:cNvSpPr>
            <a:spLocks noGrp="1"/>
          </p:cNvSpPr>
          <p:nvPr>
            <p:ph type="body" sz="quarter" idx="10" hasCustomPrompt="1"/>
          </p:nvPr>
        </p:nvSpPr>
        <p:spPr>
          <a:xfrm>
            <a:off x="2484438" y="3428999"/>
            <a:ext cx="4910276" cy="1242392"/>
          </a:xfrm>
          <a:prstGeom prst="rect">
            <a:avLst/>
          </a:prstGeom>
        </p:spPr>
        <p:txBody>
          <a:bodyPr/>
          <a:lstStyle>
            <a:lvl1pPr marL="0" indent="0">
              <a:buNone/>
              <a:defRPr sz="4000" b="0">
                <a:solidFill>
                  <a:schemeClr val="bg1"/>
                </a:solidFill>
                <a:highlight>
                  <a:srgbClr val="00ADD6"/>
                </a:highlight>
                <a:latin typeface="+mj-lt"/>
              </a:defRPr>
            </a:lvl1pPr>
          </a:lstStyle>
          <a:p>
            <a:pPr lvl="0"/>
            <a:r>
              <a:rPr lang="fr-FR" dirty="0"/>
              <a:t>MERCI DE VOTRE ATTENTION</a:t>
            </a:r>
          </a:p>
        </p:txBody>
      </p:sp>
      <p:pic>
        <p:nvPicPr>
          <p:cNvPr id="6" name="Image 5">
            <a:extLst>
              <a:ext uri="{FF2B5EF4-FFF2-40B4-BE49-F238E27FC236}">
                <a16:creationId xmlns:a16="http://schemas.microsoft.com/office/drawing/2014/main" id="{26CE0A63-4C2A-164A-BDD6-A6BBEE39C7A1}"/>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3375510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blanch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944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eux contenus">
    <p:spTree>
      <p:nvGrpSpPr>
        <p:cNvPr id="1" name=""/>
        <p:cNvGrpSpPr/>
        <p:nvPr/>
      </p:nvGrpSpPr>
      <p:grpSpPr>
        <a:xfrm>
          <a:off x="0" y="0"/>
          <a:ext cx="0" cy="0"/>
          <a:chOff x="0" y="0"/>
          <a:chExt cx="0" cy="0"/>
        </a:xfrm>
      </p:grpSpPr>
      <p:pic>
        <p:nvPicPr>
          <p:cNvPr id="2" name="Image 1" descr="Éléments PPT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re 1"/>
          <p:cNvSpPr>
            <a:spLocks noGrp="1"/>
          </p:cNvSpPr>
          <p:nvPr>
            <p:ph type="ctrTitle" hasCustomPrompt="1"/>
          </p:nvPr>
        </p:nvSpPr>
        <p:spPr>
          <a:xfrm>
            <a:off x="5398744" y="311640"/>
            <a:ext cx="6155765" cy="499683"/>
          </a:xfrm>
          <a:prstGeom prst="rect">
            <a:avLst/>
          </a:prstGeom>
        </p:spPr>
        <p:txBody>
          <a:bodyPr>
            <a:normAutofit/>
          </a:bodyPr>
          <a:lstStyle>
            <a:lvl1pPr algn="l">
              <a:defRPr sz="2800" b="0" i="0">
                <a:solidFill>
                  <a:srgbClr val="901E74"/>
                </a:solidFill>
                <a:latin typeface="B Lubalin Graph Demi"/>
                <a:cs typeface="B Lubalin Graph Demi"/>
              </a:defRPr>
            </a:lvl1pPr>
          </a:lstStyle>
          <a:p>
            <a:r>
              <a:rPr lang="fr-FR" dirty="0"/>
              <a:t>Titre</a:t>
            </a:r>
          </a:p>
        </p:txBody>
      </p:sp>
      <p:sp>
        <p:nvSpPr>
          <p:cNvPr id="5" name="Espace réservé du texte 4"/>
          <p:cNvSpPr>
            <a:spLocks noGrp="1"/>
          </p:cNvSpPr>
          <p:nvPr>
            <p:ph type="body" sz="quarter" idx="13"/>
          </p:nvPr>
        </p:nvSpPr>
        <p:spPr>
          <a:xfrm>
            <a:off x="4422589" y="1210329"/>
            <a:ext cx="7131921" cy="4826000"/>
          </a:xfrm>
          <a:prstGeom prst="rect">
            <a:avLst/>
          </a:prstGeom>
        </p:spPr>
        <p:txBody>
          <a:bodyPr vert="horz"/>
          <a:lstStyle>
            <a:lvl1pPr marL="0" indent="0">
              <a:buNone/>
              <a:defRPr sz="2000">
                <a:latin typeface="Gotham Bold"/>
                <a:cs typeface="Gotham Bold"/>
              </a:defRPr>
            </a:lvl1pPr>
            <a:lvl2pPr marL="742950" indent="-285750">
              <a:buFont typeface="Arial"/>
              <a:buChar char="•"/>
              <a:defRPr sz="1800">
                <a:latin typeface="Gotham Book"/>
                <a:cs typeface="Gotham Book"/>
              </a:defRPr>
            </a:lvl2pPr>
          </a:lstStyle>
          <a:p>
            <a:pPr lvl="0"/>
            <a:r>
              <a:rPr lang="fr-FR" dirty="0"/>
              <a:t>Cliquez pour modifier les styles du texte du masque</a:t>
            </a:r>
          </a:p>
          <a:p>
            <a:pPr lvl="1"/>
            <a:endParaRPr lang="fr-FR" dirty="0"/>
          </a:p>
          <a:p>
            <a:pPr lvl="1"/>
            <a:r>
              <a:rPr lang="fr-FR" dirty="0"/>
              <a:t>Deuxième niveau</a:t>
            </a:r>
          </a:p>
        </p:txBody>
      </p:sp>
      <p:sp>
        <p:nvSpPr>
          <p:cNvPr id="13" name="Espace réservé du numéro de diapositive 6"/>
          <p:cNvSpPr>
            <a:spLocks noGrp="1"/>
          </p:cNvSpPr>
          <p:nvPr>
            <p:ph type="sldNum" sz="quarter" idx="4"/>
          </p:nvPr>
        </p:nvSpPr>
        <p:spPr>
          <a:xfrm>
            <a:off x="8916892" y="6401174"/>
            <a:ext cx="2844800" cy="365125"/>
          </a:xfrm>
          <a:prstGeom prst="rect">
            <a:avLst/>
          </a:prstGeom>
        </p:spPr>
        <p:txBody>
          <a:bodyPr vert="horz" lIns="91440" tIns="45720" rIns="91440" bIns="45720" rtlCol="0" anchor="ctr"/>
          <a:lstStyle>
            <a:lvl1pPr algn="r">
              <a:defRPr sz="1000">
                <a:solidFill>
                  <a:schemeClr val="tx1">
                    <a:tint val="75000"/>
                  </a:schemeClr>
                </a:solidFill>
                <a:latin typeface="Gotham Book"/>
                <a:cs typeface="Gotham Book"/>
              </a:defRPr>
            </a:lvl1pPr>
          </a:lstStyle>
          <a:p>
            <a:fld id="{5DF31815-FCF8-CF48-BD4B-7C0F13A35423}" type="slidenum">
              <a:rPr lang="fr-FR" smtClean="0"/>
              <a:pPr/>
              <a:t>‹N°›</a:t>
            </a:fld>
            <a:endParaRPr lang="fr-FR" dirty="0"/>
          </a:p>
        </p:txBody>
      </p:sp>
    </p:spTree>
    <p:extLst>
      <p:ext uri="{BB962C8B-B14F-4D97-AF65-F5344CB8AC3E}">
        <p14:creationId xmlns:p14="http://schemas.microsoft.com/office/powerpoint/2010/main" val="1512385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0C4888-34C7-4620-864E-72857503514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50B6297-DE03-4400-977C-FB1E47747A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A702F3E-9866-41E5-8738-F06FF72C654D}"/>
              </a:ext>
            </a:extLst>
          </p:cNvPr>
          <p:cNvSpPr>
            <a:spLocks noGrp="1"/>
          </p:cNvSpPr>
          <p:nvPr>
            <p:ph type="dt" sz="half" idx="10"/>
          </p:nvPr>
        </p:nvSpPr>
        <p:spPr/>
        <p:txBody>
          <a:bodyPr/>
          <a:lstStyle/>
          <a:p>
            <a:fld id="{DB68578B-CA97-48A6-B03E-B192D1543BDC}" type="datetimeFigureOut">
              <a:rPr lang="fr-FR" smtClean="0"/>
              <a:t>25/04/2024</a:t>
            </a:fld>
            <a:endParaRPr lang="fr-FR"/>
          </a:p>
        </p:txBody>
      </p:sp>
      <p:sp>
        <p:nvSpPr>
          <p:cNvPr id="5" name="Espace réservé du pied de page 4">
            <a:extLst>
              <a:ext uri="{FF2B5EF4-FFF2-40B4-BE49-F238E27FC236}">
                <a16:creationId xmlns:a16="http://schemas.microsoft.com/office/drawing/2014/main" id="{FDCC47A9-C226-4DD5-9D51-A8F1B2EDF1C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B6074A8-9F90-44FD-B293-04C2FE48FB64}"/>
              </a:ext>
            </a:extLst>
          </p:cNvPr>
          <p:cNvSpPr>
            <a:spLocks noGrp="1"/>
          </p:cNvSpPr>
          <p:nvPr>
            <p:ph type="sldNum" sz="quarter" idx="12"/>
          </p:nvPr>
        </p:nvSpPr>
        <p:spPr/>
        <p:txBody>
          <a:bodyPr/>
          <a:lstStyle/>
          <a:p>
            <a:fld id="{6D8958A5-2917-4E7E-A028-41167DFAE84E}" type="slidenum">
              <a:rPr lang="fr-FR" smtClean="0"/>
              <a:t>‹N°›</a:t>
            </a:fld>
            <a:endParaRPr lang="fr-FR"/>
          </a:p>
        </p:txBody>
      </p:sp>
    </p:spTree>
    <p:extLst>
      <p:ext uri="{BB962C8B-B14F-4D97-AF65-F5344CB8AC3E}">
        <p14:creationId xmlns:p14="http://schemas.microsoft.com/office/powerpoint/2010/main" val="976605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3A8DC6-50D5-472E-9B64-C1B3B6813B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70FAAEF-4C14-49D2-B990-225622B284C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8ADDAC2-DF63-4E4A-A5EA-53BC3653BF8E}"/>
              </a:ext>
            </a:extLst>
          </p:cNvPr>
          <p:cNvSpPr>
            <a:spLocks noGrp="1"/>
          </p:cNvSpPr>
          <p:nvPr>
            <p:ph type="dt" sz="half" idx="10"/>
          </p:nvPr>
        </p:nvSpPr>
        <p:spPr/>
        <p:txBody>
          <a:bodyPr/>
          <a:lstStyle/>
          <a:p>
            <a:fld id="{DB68578B-CA97-48A6-B03E-B192D1543BDC}" type="datetimeFigureOut">
              <a:rPr lang="fr-FR" smtClean="0"/>
              <a:t>25/04/2024</a:t>
            </a:fld>
            <a:endParaRPr lang="fr-FR"/>
          </a:p>
        </p:txBody>
      </p:sp>
      <p:sp>
        <p:nvSpPr>
          <p:cNvPr id="5" name="Espace réservé du pied de page 4">
            <a:extLst>
              <a:ext uri="{FF2B5EF4-FFF2-40B4-BE49-F238E27FC236}">
                <a16:creationId xmlns:a16="http://schemas.microsoft.com/office/drawing/2014/main" id="{C181F1BE-4E6D-4BFD-AA64-212945A59F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BB2E4B-3BDE-4FBE-B6E1-B06F16E5C41F}"/>
              </a:ext>
            </a:extLst>
          </p:cNvPr>
          <p:cNvSpPr>
            <a:spLocks noGrp="1"/>
          </p:cNvSpPr>
          <p:nvPr>
            <p:ph type="sldNum" sz="quarter" idx="12"/>
          </p:nvPr>
        </p:nvSpPr>
        <p:spPr/>
        <p:txBody>
          <a:bodyPr/>
          <a:lstStyle/>
          <a:p>
            <a:fld id="{6D8958A5-2917-4E7E-A028-41167DFAE84E}" type="slidenum">
              <a:rPr lang="fr-FR" smtClean="0"/>
              <a:t>‹N°›</a:t>
            </a:fld>
            <a:endParaRPr lang="fr-FR"/>
          </a:p>
        </p:txBody>
      </p:sp>
    </p:spTree>
    <p:extLst>
      <p:ext uri="{BB962C8B-B14F-4D97-AF65-F5344CB8AC3E}">
        <p14:creationId xmlns:p14="http://schemas.microsoft.com/office/powerpoint/2010/main" val="22997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D72F9-CD21-44F3-B3CE-F02A37C4839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4AF6BFA-E61D-4023-A1DC-7DF35E1532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09B6E2E-F28B-4359-B287-9B4183292C96}"/>
              </a:ext>
            </a:extLst>
          </p:cNvPr>
          <p:cNvSpPr>
            <a:spLocks noGrp="1"/>
          </p:cNvSpPr>
          <p:nvPr>
            <p:ph type="dt" sz="half" idx="10"/>
          </p:nvPr>
        </p:nvSpPr>
        <p:spPr/>
        <p:txBody>
          <a:bodyPr/>
          <a:lstStyle/>
          <a:p>
            <a:fld id="{DB68578B-CA97-48A6-B03E-B192D1543BDC}" type="datetimeFigureOut">
              <a:rPr lang="fr-FR" smtClean="0"/>
              <a:t>25/04/2024</a:t>
            </a:fld>
            <a:endParaRPr lang="fr-FR"/>
          </a:p>
        </p:txBody>
      </p:sp>
      <p:sp>
        <p:nvSpPr>
          <p:cNvPr id="5" name="Espace réservé du pied de page 4">
            <a:extLst>
              <a:ext uri="{FF2B5EF4-FFF2-40B4-BE49-F238E27FC236}">
                <a16:creationId xmlns:a16="http://schemas.microsoft.com/office/drawing/2014/main" id="{7B6E6705-E532-4258-B284-79B2FB36B6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E706DF4-864F-44DD-8CE2-1ED6C2820880}"/>
              </a:ext>
            </a:extLst>
          </p:cNvPr>
          <p:cNvSpPr>
            <a:spLocks noGrp="1"/>
          </p:cNvSpPr>
          <p:nvPr>
            <p:ph type="sldNum" sz="quarter" idx="12"/>
          </p:nvPr>
        </p:nvSpPr>
        <p:spPr/>
        <p:txBody>
          <a:bodyPr/>
          <a:lstStyle/>
          <a:p>
            <a:fld id="{6D8958A5-2917-4E7E-A028-41167DFAE84E}" type="slidenum">
              <a:rPr lang="fr-FR" smtClean="0"/>
              <a:t>‹N°›</a:t>
            </a:fld>
            <a:endParaRPr lang="fr-FR"/>
          </a:p>
        </p:txBody>
      </p:sp>
    </p:spTree>
    <p:extLst>
      <p:ext uri="{BB962C8B-B14F-4D97-AF65-F5344CB8AC3E}">
        <p14:creationId xmlns:p14="http://schemas.microsoft.com/office/powerpoint/2010/main" val="3522945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0F173F-DD7D-45E0-B9E3-FA1936E4458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0207FD3-1BA4-408B-866D-BB7C755C8B5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4BED5A3-B096-4D49-8FB5-ABF155B7841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FC44E55-8F34-4CAE-B08C-6C0A5B68D9DD}"/>
              </a:ext>
            </a:extLst>
          </p:cNvPr>
          <p:cNvSpPr>
            <a:spLocks noGrp="1"/>
          </p:cNvSpPr>
          <p:nvPr>
            <p:ph type="dt" sz="half" idx="10"/>
          </p:nvPr>
        </p:nvSpPr>
        <p:spPr/>
        <p:txBody>
          <a:bodyPr/>
          <a:lstStyle/>
          <a:p>
            <a:fld id="{DB68578B-CA97-48A6-B03E-B192D1543BDC}" type="datetimeFigureOut">
              <a:rPr lang="fr-FR" smtClean="0"/>
              <a:t>25/04/2024</a:t>
            </a:fld>
            <a:endParaRPr lang="fr-FR"/>
          </a:p>
        </p:txBody>
      </p:sp>
      <p:sp>
        <p:nvSpPr>
          <p:cNvPr id="6" name="Espace réservé du pied de page 5">
            <a:extLst>
              <a:ext uri="{FF2B5EF4-FFF2-40B4-BE49-F238E27FC236}">
                <a16:creationId xmlns:a16="http://schemas.microsoft.com/office/drawing/2014/main" id="{B4453B07-957A-4AD8-98D5-E6C2967327B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CEC9B72-79E3-4F96-A541-14DA06C33318}"/>
              </a:ext>
            </a:extLst>
          </p:cNvPr>
          <p:cNvSpPr>
            <a:spLocks noGrp="1"/>
          </p:cNvSpPr>
          <p:nvPr>
            <p:ph type="sldNum" sz="quarter" idx="12"/>
          </p:nvPr>
        </p:nvSpPr>
        <p:spPr/>
        <p:txBody>
          <a:bodyPr/>
          <a:lstStyle/>
          <a:p>
            <a:fld id="{6D8958A5-2917-4E7E-A028-41167DFAE84E}" type="slidenum">
              <a:rPr lang="fr-FR" smtClean="0"/>
              <a:t>‹N°›</a:t>
            </a:fld>
            <a:endParaRPr lang="fr-FR"/>
          </a:p>
        </p:txBody>
      </p:sp>
    </p:spTree>
    <p:extLst>
      <p:ext uri="{BB962C8B-B14F-4D97-AF65-F5344CB8AC3E}">
        <p14:creationId xmlns:p14="http://schemas.microsoft.com/office/powerpoint/2010/main" val="725815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ACAC00-3704-49D6-BBAF-EBBCEBCF223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79D96A5-A586-4462-AC5F-43E8302844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23F07FE-7E56-438F-B150-6D78E8DB8B0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C3FCB9C-CDFF-41E0-82D2-FA1387BD0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14C2F98-0A7C-48E6-8D15-FE6A7879A27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52E4B4C-C816-4A25-A8D7-A6E54553B8A3}"/>
              </a:ext>
            </a:extLst>
          </p:cNvPr>
          <p:cNvSpPr>
            <a:spLocks noGrp="1"/>
          </p:cNvSpPr>
          <p:nvPr>
            <p:ph type="dt" sz="half" idx="10"/>
          </p:nvPr>
        </p:nvSpPr>
        <p:spPr/>
        <p:txBody>
          <a:bodyPr/>
          <a:lstStyle/>
          <a:p>
            <a:fld id="{DB68578B-CA97-48A6-B03E-B192D1543BDC}" type="datetimeFigureOut">
              <a:rPr lang="fr-FR" smtClean="0"/>
              <a:t>25/04/2024</a:t>
            </a:fld>
            <a:endParaRPr lang="fr-FR"/>
          </a:p>
        </p:txBody>
      </p:sp>
      <p:sp>
        <p:nvSpPr>
          <p:cNvPr id="8" name="Espace réservé du pied de page 7">
            <a:extLst>
              <a:ext uri="{FF2B5EF4-FFF2-40B4-BE49-F238E27FC236}">
                <a16:creationId xmlns:a16="http://schemas.microsoft.com/office/drawing/2014/main" id="{ACA4DCA5-903B-463B-AFEC-433A5FDB025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8CA0593-04DE-4F89-BEF0-4D31EA0FA70C}"/>
              </a:ext>
            </a:extLst>
          </p:cNvPr>
          <p:cNvSpPr>
            <a:spLocks noGrp="1"/>
          </p:cNvSpPr>
          <p:nvPr>
            <p:ph type="sldNum" sz="quarter" idx="12"/>
          </p:nvPr>
        </p:nvSpPr>
        <p:spPr/>
        <p:txBody>
          <a:bodyPr/>
          <a:lstStyle/>
          <a:p>
            <a:fld id="{6D8958A5-2917-4E7E-A028-41167DFAE84E}" type="slidenum">
              <a:rPr lang="fr-FR" smtClean="0"/>
              <a:t>‹N°›</a:t>
            </a:fld>
            <a:endParaRPr lang="fr-FR"/>
          </a:p>
        </p:txBody>
      </p:sp>
    </p:spTree>
    <p:extLst>
      <p:ext uri="{BB962C8B-B14F-4D97-AF65-F5344CB8AC3E}">
        <p14:creationId xmlns:p14="http://schemas.microsoft.com/office/powerpoint/2010/main" val="3791885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8E254F-C6E1-4F9C-9B00-264325FF8C2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DBC3E65-F94E-4A1A-A4E3-128825ED3ADB}"/>
              </a:ext>
            </a:extLst>
          </p:cNvPr>
          <p:cNvSpPr>
            <a:spLocks noGrp="1"/>
          </p:cNvSpPr>
          <p:nvPr>
            <p:ph type="dt" sz="half" idx="10"/>
          </p:nvPr>
        </p:nvSpPr>
        <p:spPr/>
        <p:txBody>
          <a:bodyPr/>
          <a:lstStyle/>
          <a:p>
            <a:fld id="{DB68578B-CA97-48A6-B03E-B192D1543BDC}" type="datetimeFigureOut">
              <a:rPr lang="fr-FR" smtClean="0"/>
              <a:t>25/04/2024</a:t>
            </a:fld>
            <a:endParaRPr lang="fr-FR"/>
          </a:p>
        </p:txBody>
      </p:sp>
      <p:sp>
        <p:nvSpPr>
          <p:cNvPr id="4" name="Espace réservé du pied de page 3">
            <a:extLst>
              <a:ext uri="{FF2B5EF4-FFF2-40B4-BE49-F238E27FC236}">
                <a16:creationId xmlns:a16="http://schemas.microsoft.com/office/drawing/2014/main" id="{105EEC8F-D77D-4061-B955-27B272B1025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902FC03-7E18-42F6-8479-5B8C8A74C85E}"/>
              </a:ext>
            </a:extLst>
          </p:cNvPr>
          <p:cNvSpPr>
            <a:spLocks noGrp="1"/>
          </p:cNvSpPr>
          <p:nvPr>
            <p:ph type="sldNum" sz="quarter" idx="12"/>
          </p:nvPr>
        </p:nvSpPr>
        <p:spPr/>
        <p:txBody>
          <a:bodyPr/>
          <a:lstStyle/>
          <a:p>
            <a:fld id="{6D8958A5-2917-4E7E-A028-41167DFAE84E}" type="slidenum">
              <a:rPr lang="fr-FR" smtClean="0"/>
              <a:t>‹N°›</a:t>
            </a:fld>
            <a:endParaRPr lang="fr-FR"/>
          </a:p>
        </p:txBody>
      </p:sp>
    </p:spTree>
    <p:extLst>
      <p:ext uri="{BB962C8B-B14F-4D97-AF65-F5344CB8AC3E}">
        <p14:creationId xmlns:p14="http://schemas.microsoft.com/office/powerpoint/2010/main" val="163764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D4A9DE-20C2-4842-B064-255DF87E1B7F}"/>
              </a:ext>
            </a:extLst>
          </p:cNvPr>
          <p:cNvSpPr>
            <a:spLocks noGrp="1"/>
          </p:cNvSpPr>
          <p:nvPr>
            <p:ph type="title" hasCustomPrompt="1"/>
          </p:nvPr>
        </p:nvSpPr>
        <p:spPr>
          <a:xfrm>
            <a:off x="3463012" y="1869534"/>
            <a:ext cx="3288961" cy="637562"/>
          </a:xfrm>
          <a:prstGeom prst="rect">
            <a:avLst/>
          </a:prstGeom>
        </p:spPr>
        <p:txBody>
          <a:bodyPr/>
          <a:lstStyle>
            <a:lvl1pPr>
              <a:defRPr sz="4000" b="0">
                <a:latin typeface="+mj-lt"/>
              </a:defRPr>
            </a:lvl1pPr>
          </a:lstStyle>
          <a:p>
            <a:r>
              <a:rPr lang="fr-FR" dirty="0"/>
              <a:t>SOMMAIRE</a:t>
            </a:r>
          </a:p>
        </p:txBody>
      </p:sp>
      <p:pic>
        <p:nvPicPr>
          <p:cNvPr id="7" name="Image 6">
            <a:extLst>
              <a:ext uri="{FF2B5EF4-FFF2-40B4-BE49-F238E27FC236}">
                <a16:creationId xmlns:a16="http://schemas.microsoft.com/office/drawing/2014/main" id="{1CF14C58-45CA-034A-99A5-901848B3CB8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10848528" y="188640"/>
            <a:ext cx="908237" cy="971939"/>
          </a:xfrm>
          <a:prstGeom prst="rect">
            <a:avLst/>
          </a:prstGeom>
        </p:spPr>
      </p:pic>
      <p:pic>
        <p:nvPicPr>
          <p:cNvPr id="9" name="Image 8">
            <a:extLst>
              <a:ext uri="{FF2B5EF4-FFF2-40B4-BE49-F238E27FC236}">
                <a16:creationId xmlns:a16="http://schemas.microsoft.com/office/drawing/2014/main" id="{BC9EDE4A-BA25-DD4B-AA8D-3FFE38CC737B}"/>
              </a:ext>
            </a:extLst>
          </p:cNvPr>
          <p:cNvPicPr>
            <a:picLocks noChangeAspect="1"/>
          </p:cNvPicPr>
          <p:nvPr userDrawn="1"/>
        </p:nvPicPr>
        <p:blipFill>
          <a:blip r:embed="rId3"/>
          <a:stretch>
            <a:fillRect/>
          </a:stretch>
        </p:blipFill>
        <p:spPr>
          <a:xfrm rot="10800000">
            <a:off x="838200" y="-987479"/>
            <a:ext cx="2165824" cy="3929743"/>
          </a:xfrm>
          <a:prstGeom prst="rect">
            <a:avLst/>
          </a:prstGeom>
        </p:spPr>
      </p:pic>
      <p:pic>
        <p:nvPicPr>
          <p:cNvPr id="12" name="Image 11">
            <a:extLst>
              <a:ext uri="{FF2B5EF4-FFF2-40B4-BE49-F238E27FC236}">
                <a16:creationId xmlns:a16="http://schemas.microsoft.com/office/drawing/2014/main" id="{67CEAA5B-DED3-E24A-8E11-53FE6C71BC07}"/>
              </a:ext>
            </a:extLst>
          </p:cNvPr>
          <p:cNvPicPr>
            <a:picLocks noChangeAspect="1"/>
          </p:cNvPicPr>
          <p:nvPr userDrawn="1"/>
        </p:nvPicPr>
        <p:blipFill>
          <a:blip r:embed="rId3">
            <a:alphaModFix amt="59000"/>
          </a:blip>
          <a:stretch>
            <a:fillRect/>
          </a:stretch>
        </p:blipFill>
        <p:spPr>
          <a:xfrm rot="10800000">
            <a:off x="670575" y="-1165951"/>
            <a:ext cx="2363052" cy="4287600"/>
          </a:xfrm>
          <a:prstGeom prst="rect">
            <a:avLst/>
          </a:prstGeom>
        </p:spPr>
      </p:pic>
      <p:pic>
        <p:nvPicPr>
          <p:cNvPr id="14" name="Image 13">
            <a:extLst>
              <a:ext uri="{FF2B5EF4-FFF2-40B4-BE49-F238E27FC236}">
                <a16:creationId xmlns:a16="http://schemas.microsoft.com/office/drawing/2014/main" id="{F26E98FA-C775-E249-8D62-C0EAD77C9350}"/>
              </a:ext>
            </a:extLst>
          </p:cNvPr>
          <p:cNvPicPr>
            <a:picLocks noChangeAspect="1"/>
          </p:cNvPicPr>
          <p:nvPr userDrawn="1"/>
        </p:nvPicPr>
        <p:blipFill>
          <a:blip r:embed="rId4"/>
          <a:stretch>
            <a:fillRect/>
          </a:stretch>
        </p:blipFill>
        <p:spPr>
          <a:xfrm rot="16200000">
            <a:off x="2501217" y="1602695"/>
            <a:ext cx="501777" cy="910441"/>
          </a:xfrm>
          <a:prstGeom prst="rect">
            <a:avLst/>
          </a:prstGeom>
        </p:spPr>
      </p:pic>
      <p:sp>
        <p:nvSpPr>
          <p:cNvPr id="18" name="Espace réservé du texte 17">
            <a:extLst>
              <a:ext uri="{FF2B5EF4-FFF2-40B4-BE49-F238E27FC236}">
                <a16:creationId xmlns:a16="http://schemas.microsoft.com/office/drawing/2014/main" id="{6C174540-A011-B14B-AF35-966C9B2A0863}"/>
              </a:ext>
            </a:extLst>
          </p:cNvPr>
          <p:cNvSpPr>
            <a:spLocks noGrp="1"/>
          </p:cNvSpPr>
          <p:nvPr>
            <p:ph type="body" sz="quarter" idx="10" hasCustomPrompt="1"/>
          </p:nvPr>
        </p:nvSpPr>
        <p:spPr>
          <a:xfrm>
            <a:off x="3463012" y="3193996"/>
            <a:ext cx="4244975" cy="2068670"/>
          </a:xfrm>
          <a:prstGeom prst="rect">
            <a:avLst/>
          </a:prstGeom>
        </p:spPr>
        <p:txBody>
          <a:bodyPr/>
          <a:lstStyle>
            <a:lvl1pPr marL="0" indent="0">
              <a:buNone/>
              <a:defRPr sz="2800" b="0" i="0">
                <a:latin typeface="+mj-lt"/>
              </a:defRPr>
            </a:lvl1pPr>
          </a:lstStyle>
          <a:p>
            <a:pPr lvl="0"/>
            <a:r>
              <a:rPr lang="fr-FR" dirty="0"/>
              <a:t>TITRE 01</a:t>
            </a:r>
          </a:p>
          <a:p>
            <a:pPr lvl="0"/>
            <a:r>
              <a:rPr lang="fr-FR" dirty="0"/>
              <a:t>TITRE 02</a:t>
            </a:r>
          </a:p>
          <a:p>
            <a:pPr lvl="0"/>
            <a:r>
              <a:rPr lang="fr-FR" dirty="0"/>
              <a:t>TITRE 03</a:t>
            </a:r>
          </a:p>
          <a:p>
            <a:pPr lvl="0"/>
            <a:r>
              <a:rPr lang="fr-FR" dirty="0"/>
              <a:t>TITRE 04</a:t>
            </a:r>
          </a:p>
        </p:txBody>
      </p:sp>
      <p:sp>
        <p:nvSpPr>
          <p:cNvPr id="3" name="Espace réservé du numéro de diapositive 2">
            <a:extLst>
              <a:ext uri="{FF2B5EF4-FFF2-40B4-BE49-F238E27FC236}">
                <a16:creationId xmlns:a16="http://schemas.microsoft.com/office/drawing/2014/main" id="{B34A014A-B126-498E-A9D1-DC84647F4586}"/>
              </a:ext>
            </a:extLst>
          </p:cNvPr>
          <p:cNvSpPr>
            <a:spLocks noGrp="1"/>
          </p:cNvSpPr>
          <p:nvPr>
            <p:ph type="sldNum" sz="quarter" idx="11"/>
          </p:nvPr>
        </p:nvSpPr>
        <p:spPr>
          <a:xfrm>
            <a:off x="4439816" y="6188314"/>
            <a:ext cx="2743200" cy="365125"/>
          </a:xfrm>
        </p:spPr>
        <p:txBody>
          <a:bodyPr/>
          <a:lstStyle/>
          <a:p>
            <a:fld id="{437D0B57-7CC7-4CCE-98F6-30C4D7880FC3}" type="slidenum">
              <a:rPr lang="fr-FR" smtClean="0"/>
              <a:pPr/>
              <a:t>‹N°›</a:t>
            </a:fld>
            <a:endParaRPr lang="fr-FR" dirty="0"/>
          </a:p>
        </p:txBody>
      </p:sp>
    </p:spTree>
    <p:extLst>
      <p:ext uri="{BB962C8B-B14F-4D97-AF65-F5344CB8AC3E}">
        <p14:creationId xmlns:p14="http://schemas.microsoft.com/office/powerpoint/2010/main" val="2153469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90FE852-1879-429B-895F-8F21BE2D1881}"/>
              </a:ext>
            </a:extLst>
          </p:cNvPr>
          <p:cNvSpPr>
            <a:spLocks noGrp="1"/>
          </p:cNvSpPr>
          <p:nvPr>
            <p:ph type="dt" sz="half" idx="10"/>
          </p:nvPr>
        </p:nvSpPr>
        <p:spPr/>
        <p:txBody>
          <a:bodyPr/>
          <a:lstStyle/>
          <a:p>
            <a:fld id="{DB68578B-CA97-48A6-B03E-B192D1543BDC}" type="datetimeFigureOut">
              <a:rPr lang="fr-FR" smtClean="0"/>
              <a:t>25/04/2024</a:t>
            </a:fld>
            <a:endParaRPr lang="fr-FR"/>
          </a:p>
        </p:txBody>
      </p:sp>
      <p:sp>
        <p:nvSpPr>
          <p:cNvPr id="3" name="Espace réservé du pied de page 2">
            <a:extLst>
              <a:ext uri="{FF2B5EF4-FFF2-40B4-BE49-F238E27FC236}">
                <a16:creationId xmlns:a16="http://schemas.microsoft.com/office/drawing/2014/main" id="{5B60686F-EA98-4716-A0FE-B7FF1D1B427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35DD442-5F1D-4E55-BBAC-6C6DE3A38D54}"/>
              </a:ext>
            </a:extLst>
          </p:cNvPr>
          <p:cNvSpPr>
            <a:spLocks noGrp="1"/>
          </p:cNvSpPr>
          <p:nvPr>
            <p:ph type="sldNum" sz="quarter" idx="12"/>
          </p:nvPr>
        </p:nvSpPr>
        <p:spPr/>
        <p:txBody>
          <a:bodyPr/>
          <a:lstStyle/>
          <a:p>
            <a:fld id="{6D8958A5-2917-4E7E-A028-41167DFAE84E}" type="slidenum">
              <a:rPr lang="fr-FR" smtClean="0"/>
              <a:t>‹N°›</a:t>
            </a:fld>
            <a:endParaRPr lang="fr-FR"/>
          </a:p>
        </p:txBody>
      </p:sp>
    </p:spTree>
    <p:extLst>
      <p:ext uri="{BB962C8B-B14F-4D97-AF65-F5344CB8AC3E}">
        <p14:creationId xmlns:p14="http://schemas.microsoft.com/office/powerpoint/2010/main" val="349556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CC45C8-CD27-404D-9CEE-FAE82BD808F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45A70F7-B28C-4EC3-B568-E85144E11D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EFA39A9-3360-4652-AB41-E1D36019D3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CB1233F-A8C6-4B18-BC41-0327A4E6574E}"/>
              </a:ext>
            </a:extLst>
          </p:cNvPr>
          <p:cNvSpPr>
            <a:spLocks noGrp="1"/>
          </p:cNvSpPr>
          <p:nvPr>
            <p:ph type="dt" sz="half" idx="10"/>
          </p:nvPr>
        </p:nvSpPr>
        <p:spPr/>
        <p:txBody>
          <a:bodyPr/>
          <a:lstStyle/>
          <a:p>
            <a:fld id="{DB68578B-CA97-48A6-B03E-B192D1543BDC}" type="datetimeFigureOut">
              <a:rPr lang="fr-FR" smtClean="0"/>
              <a:t>25/04/2024</a:t>
            </a:fld>
            <a:endParaRPr lang="fr-FR"/>
          </a:p>
        </p:txBody>
      </p:sp>
      <p:sp>
        <p:nvSpPr>
          <p:cNvPr id="6" name="Espace réservé du pied de page 5">
            <a:extLst>
              <a:ext uri="{FF2B5EF4-FFF2-40B4-BE49-F238E27FC236}">
                <a16:creationId xmlns:a16="http://schemas.microsoft.com/office/drawing/2014/main" id="{E1D278ED-7A07-40B8-8D80-CD2FDBF0CC1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D680EAA-3F18-48CB-BCE4-436BE61C8CE5}"/>
              </a:ext>
            </a:extLst>
          </p:cNvPr>
          <p:cNvSpPr>
            <a:spLocks noGrp="1"/>
          </p:cNvSpPr>
          <p:nvPr>
            <p:ph type="sldNum" sz="quarter" idx="12"/>
          </p:nvPr>
        </p:nvSpPr>
        <p:spPr/>
        <p:txBody>
          <a:bodyPr/>
          <a:lstStyle/>
          <a:p>
            <a:fld id="{6D8958A5-2917-4E7E-A028-41167DFAE84E}" type="slidenum">
              <a:rPr lang="fr-FR" smtClean="0"/>
              <a:t>‹N°›</a:t>
            </a:fld>
            <a:endParaRPr lang="fr-FR"/>
          </a:p>
        </p:txBody>
      </p:sp>
    </p:spTree>
    <p:extLst>
      <p:ext uri="{BB962C8B-B14F-4D97-AF65-F5344CB8AC3E}">
        <p14:creationId xmlns:p14="http://schemas.microsoft.com/office/powerpoint/2010/main" val="4085554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DE8F87-5323-4E26-AEE7-BFB89AF8D91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D126FDC-AB26-4C0A-A5B2-936162080C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6DFA9E8-A9F2-4FEE-8E60-59E97437F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947C482-A592-4186-9777-499F572995E6}"/>
              </a:ext>
            </a:extLst>
          </p:cNvPr>
          <p:cNvSpPr>
            <a:spLocks noGrp="1"/>
          </p:cNvSpPr>
          <p:nvPr>
            <p:ph type="dt" sz="half" idx="10"/>
          </p:nvPr>
        </p:nvSpPr>
        <p:spPr/>
        <p:txBody>
          <a:bodyPr/>
          <a:lstStyle/>
          <a:p>
            <a:fld id="{DB68578B-CA97-48A6-B03E-B192D1543BDC}" type="datetimeFigureOut">
              <a:rPr lang="fr-FR" smtClean="0"/>
              <a:t>25/04/2024</a:t>
            </a:fld>
            <a:endParaRPr lang="fr-FR"/>
          </a:p>
        </p:txBody>
      </p:sp>
      <p:sp>
        <p:nvSpPr>
          <p:cNvPr id="6" name="Espace réservé du pied de page 5">
            <a:extLst>
              <a:ext uri="{FF2B5EF4-FFF2-40B4-BE49-F238E27FC236}">
                <a16:creationId xmlns:a16="http://schemas.microsoft.com/office/drawing/2014/main" id="{F12E0E06-1E0C-4F0B-8F4E-A7DC4304BD3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F709462-A2BF-4AAD-9732-8B879837204C}"/>
              </a:ext>
            </a:extLst>
          </p:cNvPr>
          <p:cNvSpPr>
            <a:spLocks noGrp="1"/>
          </p:cNvSpPr>
          <p:nvPr>
            <p:ph type="sldNum" sz="quarter" idx="12"/>
          </p:nvPr>
        </p:nvSpPr>
        <p:spPr/>
        <p:txBody>
          <a:bodyPr/>
          <a:lstStyle/>
          <a:p>
            <a:fld id="{6D8958A5-2917-4E7E-A028-41167DFAE84E}" type="slidenum">
              <a:rPr lang="fr-FR" smtClean="0"/>
              <a:t>‹N°›</a:t>
            </a:fld>
            <a:endParaRPr lang="fr-FR"/>
          </a:p>
        </p:txBody>
      </p:sp>
    </p:spTree>
    <p:extLst>
      <p:ext uri="{BB962C8B-B14F-4D97-AF65-F5344CB8AC3E}">
        <p14:creationId xmlns:p14="http://schemas.microsoft.com/office/powerpoint/2010/main" val="2956142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5D49A8-0DEB-49CE-B69E-8379EE8D0A3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F576AEB-352F-4CC9-A456-DF0625E4E5D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DF9BA4-E753-4702-BE1D-22F3AAB837B3}"/>
              </a:ext>
            </a:extLst>
          </p:cNvPr>
          <p:cNvSpPr>
            <a:spLocks noGrp="1"/>
          </p:cNvSpPr>
          <p:nvPr>
            <p:ph type="dt" sz="half" idx="10"/>
          </p:nvPr>
        </p:nvSpPr>
        <p:spPr/>
        <p:txBody>
          <a:bodyPr/>
          <a:lstStyle/>
          <a:p>
            <a:fld id="{DB68578B-CA97-48A6-B03E-B192D1543BDC}" type="datetimeFigureOut">
              <a:rPr lang="fr-FR" smtClean="0"/>
              <a:t>25/04/2024</a:t>
            </a:fld>
            <a:endParaRPr lang="fr-FR"/>
          </a:p>
        </p:txBody>
      </p:sp>
      <p:sp>
        <p:nvSpPr>
          <p:cNvPr id="5" name="Espace réservé du pied de page 4">
            <a:extLst>
              <a:ext uri="{FF2B5EF4-FFF2-40B4-BE49-F238E27FC236}">
                <a16:creationId xmlns:a16="http://schemas.microsoft.com/office/drawing/2014/main" id="{1B69C0EF-7E3E-43FC-8857-489ED5AAFB1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D227DC-7021-4EDA-81AF-769D08DC0904}"/>
              </a:ext>
            </a:extLst>
          </p:cNvPr>
          <p:cNvSpPr>
            <a:spLocks noGrp="1"/>
          </p:cNvSpPr>
          <p:nvPr>
            <p:ph type="sldNum" sz="quarter" idx="12"/>
          </p:nvPr>
        </p:nvSpPr>
        <p:spPr/>
        <p:txBody>
          <a:bodyPr/>
          <a:lstStyle/>
          <a:p>
            <a:fld id="{6D8958A5-2917-4E7E-A028-41167DFAE84E}" type="slidenum">
              <a:rPr lang="fr-FR" smtClean="0"/>
              <a:t>‹N°›</a:t>
            </a:fld>
            <a:endParaRPr lang="fr-FR"/>
          </a:p>
        </p:txBody>
      </p:sp>
    </p:spTree>
    <p:extLst>
      <p:ext uri="{BB962C8B-B14F-4D97-AF65-F5344CB8AC3E}">
        <p14:creationId xmlns:p14="http://schemas.microsoft.com/office/powerpoint/2010/main" val="1184095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C789BC3-60F8-49C6-83FE-49430440675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DF6E06F-A721-413E-9EF1-92490756E7B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5411BE-94B6-4B81-9C4E-E0EF3879C46E}"/>
              </a:ext>
            </a:extLst>
          </p:cNvPr>
          <p:cNvSpPr>
            <a:spLocks noGrp="1"/>
          </p:cNvSpPr>
          <p:nvPr>
            <p:ph type="dt" sz="half" idx="10"/>
          </p:nvPr>
        </p:nvSpPr>
        <p:spPr/>
        <p:txBody>
          <a:bodyPr/>
          <a:lstStyle/>
          <a:p>
            <a:fld id="{DB68578B-CA97-48A6-B03E-B192D1543BDC}" type="datetimeFigureOut">
              <a:rPr lang="fr-FR" smtClean="0"/>
              <a:t>25/04/2024</a:t>
            </a:fld>
            <a:endParaRPr lang="fr-FR"/>
          </a:p>
        </p:txBody>
      </p:sp>
      <p:sp>
        <p:nvSpPr>
          <p:cNvPr id="5" name="Espace réservé du pied de page 4">
            <a:extLst>
              <a:ext uri="{FF2B5EF4-FFF2-40B4-BE49-F238E27FC236}">
                <a16:creationId xmlns:a16="http://schemas.microsoft.com/office/drawing/2014/main" id="{0DE43C65-F1E3-4979-A95C-60F10D0234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3F69BE-9726-46A9-8231-52BF088161C7}"/>
              </a:ext>
            </a:extLst>
          </p:cNvPr>
          <p:cNvSpPr>
            <a:spLocks noGrp="1"/>
          </p:cNvSpPr>
          <p:nvPr>
            <p:ph type="sldNum" sz="quarter" idx="12"/>
          </p:nvPr>
        </p:nvSpPr>
        <p:spPr/>
        <p:txBody>
          <a:bodyPr/>
          <a:lstStyle/>
          <a:p>
            <a:fld id="{6D8958A5-2917-4E7E-A028-41167DFAE84E}" type="slidenum">
              <a:rPr lang="fr-FR" smtClean="0"/>
              <a:t>‹N°›</a:t>
            </a:fld>
            <a:endParaRPr lang="fr-FR"/>
          </a:p>
        </p:txBody>
      </p:sp>
    </p:spTree>
    <p:extLst>
      <p:ext uri="{BB962C8B-B14F-4D97-AF65-F5344CB8AC3E}">
        <p14:creationId xmlns:p14="http://schemas.microsoft.com/office/powerpoint/2010/main" val="2496574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age contenu 1">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2057400"/>
            <a:ext cx="9894474" cy="4343400"/>
          </a:xfrm>
          <a:prstGeom prst="rect">
            <a:avLst/>
          </a:prstGeom>
        </p:spPr>
        <p:txBody>
          <a:bodyPr/>
          <a:lstStyle>
            <a:lvl1pPr marL="0" indent="0">
              <a:buNone/>
              <a:defRPr sz="1600" b="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cxnSp>
        <p:nvCxnSpPr>
          <p:cNvPr id="10" name="Connecteur droit 9">
            <a:extLst>
              <a:ext uri="{FF2B5EF4-FFF2-40B4-BE49-F238E27FC236}">
                <a16:creationId xmlns:a16="http://schemas.microsoft.com/office/drawing/2014/main" id="{8BF2B802-0A81-644C-991C-34CD6A7EA32A}"/>
              </a:ext>
            </a:extLst>
          </p:cNvPr>
          <p:cNvCxnSpPr/>
          <p:nvPr userDrawn="1"/>
        </p:nvCxnSpPr>
        <p:spPr>
          <a:xfrm>
            <a:off x="839787" y="1873442"/>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6" y="634736"/>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0"/>
            <a:ext cx="370030" cy="671395"/>
          </a:xfrm>
          <a:prstGeom prst="rect">
            <a:avLst/>
          </a:prstGeom>
        </p:spPr>
      </p:pic>
      <p:sp>
        <p:nvSpPr>
          <p:cNvPr id="13" name="Titre 1">
            <a:extLst>
              <a:ext uri="{FF2B5EF4-FFF2-40B4-BE49-F238E27FC236}">
                <a16:creationId xmlns:a16="http://schemas.microsoft.com/office/drawing/2014/main" id="{94068393-6057-7441-BA77-2ABA3C6EAC2D}"/>
              </a:ext>
            </a:extLst>
          </p:cNvPr>
          <p:cNvSpPr>
            <a:spLocks noGrp="1"/>
          </p:cNvSpPr>
          <p:nvPr>
            <p:ph type="title" hasCustomPrompt="1"/>
          </p:nvPr>
        </p:nvSpPr>
        <p:spPr>
          <a:xfrm>
            <a:off x="839788" y="552804"/>
            <a:ext cx="3932237" cy="740229"/>
          </a:xfrm>
          <a:prstGeom prst="rect">
            <a:avLst/>
          </a:prstGeom>
        </p:spPr>
        <p:txBody>
          <a:bodyPr anchor="b"/>
          <a:lstStyle>
            <a:lvl1pPr>
              <a:defRPr sz="3200" b="0">
                <a:solidFill>
                  <a:srgbClr val="00959A"/>
                </a:solidFill>
                <a:latin typeface="+mj-lt"/>
              </a:defRPr>
            </a:lvl1pPr>
          </a:lstStyle>
          <a:p>
            <a:r>
              <a:rPr lang="fr-FR" dirty="0"/>
              <a:t>Titre 1</a:t>
            </a:r>
          </a:p>
        </p:txBody>
      </p:sp>
      <p:sp>
        <p:nvSpPr>
          <p:cNvPr id="15" name="Espace réservé du contenu 14">
            <a:extLst>
              <a:ext uri="{FF2B5EF4-FFF2-40B4-BE49-F238E27FC236}">
                <a16:creationId xmlns:a16="http://schemas.microsoft.com/office/drawing/2014/main" id="{57C021EE-DB5A-454E-A171-FA60365CFD1E}"/>
              </a:ext>
            </a:extLst>
          </p:cNvPr>
          <p:cNvSpPr>
            <a:spLocks noGrp="1"/>
          </p:cNvSpPr>
          <p:nvPr>
            <p:ph sz="quarter" idx="11" hasCustomPrompt="1"/>
          </p:nvPr>
        </p:nvSpPr>
        <p:spPr>
          <a:xfrm>
            <a:off x="839787" y="1343866"/>
            <a:ext cx="3932237" cy="740230"/>
          </a:xfrm>
          <a:prstGeom prst="rect">
            <a:avLst/>
          </a:prstGeom>
        </p:spPr>
        <p:txBody>
          <a:bodyPr/>
          <a:lstStyle>
            <a:lvl1pPr marL="0" indent="0">
              <a:buNone/>
              <a:defRPr sz="3200" b="0" i="0">
                <a:solidFill>
                  <a:schemeClr val="accent6"/>
                </a:solidFill>
                <a:latin typeface="+mj-lt"/>
              </a:defRPr>
            </a:lvl1pPr>
          </a:lstStyle>
          <a:p>
            <a:pPr lvl="0"/>
            <a:r>
              <a:rPr lang="fr-FR" dirty="0"/>
              <a:t>Sous-titre</a:t>
            </a:r>
          </a:p>
        </p:txBody>
      </p:sp>
      <p:pic>
        <p:nvPicPr>
          <p:cNvPr id="8" name="Image 7">
            <a:extLst>
              <a:ext uri="{FF2B5EF4-FFF2-40B4-BE49-F238E27FC236}">
                <a16:creationId xmlns:a16="http://schemas.microsoft.com/office/drawing/2014/main" id="{C1672FFF-57C6-8E47-BE52-2D7A583309B2}"/>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26293"/>
            <a:ext cx="908237" cy="971939"/>
          </a:xfrm>
          <a:prstGeom prst="rect">
            <a:avLst/>
          </a:prstGeom>
        </p:spPr>
      </p:pic>
    </p:spTree>
    <p:extLst>
      <p:ext uri="{BB962C8B-B14F-4D97-AF65-F5344CB8AC3E}">
        <p14:creationId xmlns:p14="http://schemas.microsoft.com/office/powerpoint/2010/main" val="19462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de chap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7D98462-69EC-7E46-8E4C-54004F5FD89B}"/>
              </a:ext>
            </a:extLst>
          </p:cNvPr>
          <p:cNvPicPr>
            <a:picLocks noChangeAspect="1"/>
          </p:cNvPicPr>
          <p:nvPr userDrawn="1"/>
        </p:nvPicPr>
        <p:blipFill rotWithShape="1">
          <a:blip r:embed="rId2"/>
          <a:srcRect l="46983" r="7513"/>
          <a:stretch/>
        </p:blipFill>
        <p:spPr>
          <a:xfrm rot="5400000">
            <a:off x="3901440" y="-6282773"/>
            <a:ext cx="4389120" cy="16954667"/>
          </a:xfrm>
          <a:prstGeom prst="rect">
            <a:avLst/>
          </a:prstGeom>
        </p:spPr>
      </p:pic>
      <p:sp>
        <p:nvSpPr>
          <p:cNvPr id="2" name="Titre 1">
            <a:extLst>
              <a:ext uri="{FF2B5EF4-FFF2-40B4-BE49-F238E27FC236}">
                <a16:creationId xmlns:a16="http://schemas.microsoft.com/office/drawing/2014/main" id="{C02B8D42-F975-8A4C-9BA7-751CF6C6EA96}"/>
              </a:ext>
            </a:extLst>
          </p:cNvPr>
          <p:cNvSpPr>
            <a:spLocks noGrp="1"/>
          </p:cNvSpPr>
          <p:nvPr>
            <p:ph type="title" hasCustomPrompt="1"/>
          </p:nvPr>
        </p:nvSpPr>
        <p:spPr>
          <a:xfrm>
            <a:off x="3681887" y="2466442"/>
            <a:ext cx="7098960" cy="1095903"/>
          </a:xfrm>
          <a:prstGeom prst="rect">
            <a:avLst/>
          </a:prstGeom>
        </p:spPr>
        <p:txBody>
          <a:bodyPr/>
          <a:lstStyle>
            <a:lvl1pPr>
              <a:defRPr sz="3600" b="0">
                <a:latin typeface="+mj-lt"/>
              </a:defRPr>
            </a:lvl1pPr>
          </a:lstStyle>
          <a:p>
            <a:r>
              <a:rPr lang="fr-FR" dirty="0"/>
              <a:t>TITRE DU </a:t>
            </a:r>
            <a:br>
              <a:rPr lang="fr-FR" dirty="0"/>
            </a:br>
            <a:r>
              <a:rPr lang="fr-FR" dirty="0"/>
              <a:t>CHAPITRE</a:t>
            </a:r>
          </a:p>
        </p:txBody>
      </p:sp>
      <p:pic>
        <p:nvPicPr>
          <p:cNvPr id="9" name="Image 8">
            <a:extLst>
              <a:ext uri="{FF2B5EF4-FFF2-40B4-BE49-F238E27FC236}">
                <a16:creationId xmlns:a16="http://schemas.microsoft.com/office/drawing/2014/main" id="{CDED1EC2-6D10-D943-BF30-3F07B44A99CE}"/>
              </a:ext>
            </a:extLst>
          </p:cNvPr>
          <p:cNvPicPr>
            <a:picLocks noChangeAspect="1"/>
          </p:cNvPicPr>
          <p:nvPr userDrawn="1"/>
        </p:nvPicPr>
        <p:blipFill>
          <a:blip r:embed="rId3"/>
          <a:stretch>
            <a:fillRect/>
          </a:stretch>
        </p:blipFill>
        <p:spPr>
          <a:xfrm>
            <a:off x="1634866" y="1057915"/>
            <a:ext cx="1808647" cy="3281670"/>
          </a:xfrm>
          <a:prstGeom prst="rect">
            <a:avLst/>
          </a:prstGeom>
        </p:spPr>
      </p:pic>
      <p:pic>
        <p:nvPicPr>
          <p:cNvPr id="8" name="Image 7">
            <a:extLst>
              <a:ext uri="{FF2B5EF4-FFF2-40B4-BE49-F238E27FC236}">
                <a16:creationId xmlns:a16="http://schemas.microsoft.com/office/drawing/2014/main" id="{A5B624CD-7CB1-A142-96CA-39EBFA3AE707}"/>
              </a:ext>
            </a:extLst>
          </p:cNvPr>
          <p:cNvPicPr>
            <a:picLocks noChangeAspect="1"/>
          </p:cNvPicPr>
          <p:nvPr userDrawn="1"/>
        </p:nvPicPr>
        <p:blipFill>
          <a:blip r:embed="rId3">
            <a:alphaModFix amt="59000"/>
          </a:blip>
          <a:stretch>
            <a:fillRect/>
          </a:stretch>
        </p:blipFill>
        <p:spPr>
          <a:xfrm>
            <a:off x="1607655" y="908795"/>
            <a:ext cx="1973018" cy="3579910"/>
          </a:xfrm>
          <a:prstGeom prst="rect">
            <a:avLst/>
          </a:prstGeom>
        </p:spPr>
      </p:pic>
      <p:pic>
        <p:nvPicPr>
          <p:cNvPr id="10" name="Image 9">
            <a:extLst>
              <a:ext uri="{FF2B5EF4-FFF2-40B4-BE49-F238E27FC236}">
                <a16:creationId xmlns:a16="http://schemas.microsoft.com/office/drawing/2014/main" id="{33B14BF2-EA95-7B4F-A247-F6E6D4412A3A}"/>
              </a:ext>
            </a:extLst>
          </p:cNvPr>
          <p:cNvPicPr>
            <a:picLocks noChangeAspect="1"/>
          </p:cNvPicPr>
          <p:nvPr userDrawn="1"/>
        </p:nvPicPr>
        <p:blipFill>
          <a:blip r:embed="rId4"/>
          <a:stretch>
            <a:fillRect/>
          </a:stretch>
        </p:blipFill>
        <p:spPr>
          <a:xfrm rot="16200000">
            <a:off x="3873585" y="1686822"/>
            <a:ext cx="484071" cy="878314"/>
          </a:xfrm>
          <a:prstGeom prst="rect">
            <a:avLst/>
          </a:prstGeom>
        </p:spPr>
      </p:pic>
      <p:pic>
        <p:nvPicPr>
          <p:cNvPr id="12" name="Image 11">
            <a:extLst>
              <a:ext uri="{FF2B5EF4-FFF2-40B4-BE49-F238E27FC236}">
                <a16:creationId xmlns:a16="http://schemas.microsoft.com/office/drawing/2014/main" id="{6EAD02A5-A1C8-E248-BC71-F33668E15D18}"/>
              </a:ext>
            </a:extLst>
          </p:cNvPr>
          <p:cNvPicPr/>
          <p:nvPr userDrawn="1"/>
        </p:nvPicPr>
        <p:blipFill>
          <a:blip r:embed="rId5" cstate="print">
            <a:extLst>
              <a:ext uri="{28A0092B-C50C-407E-A947-70E740481C1C}">
                <a14:useLocalDpi xmlns:a14="http://schemas.microsoft.com/office/drawing/2010/main" val="0"/>
              </a:ext>
            </a:extLst>
          </a:blip>
          <a:stretch>
            <a:fillRect/>
          </a:stretch>
        </p:blipFill>
        <p:spPr>
          <a:xfrm>
            <a:off x="10618283" y="188640"/>
            <a:ext cx="908237" cy="971939"/>
          </a:xfrm>
          <a:prstGeom prst="rect">
            <a:avLst/>
          </a:prstGeom>
        </p:spPr>
      </p:pic>
      <p:sp>
        <p:nvSpPr>
          <p:cNvPr id="3" name="Espace réservé du numéro de diapositive 2">
            <a:extLst>
              <a:ext uri="{FF2B5EF4-FFF2-40B4-BE49-F238E27FC236}">
                <a16:creationId xmlns:a16="http://schemas.microsoft.com/office/drawing/2014/main" id="{58F3F92E-172A-46D6-951E-6CEEC3217D2B}"/>
              </a:ext>
            </a:extLst>
          </p:cNvPr>
          <p:cNvSpPr>
            <a:spLocks noGrp="1"/>
          </p:cNvSpPr>
          <p:nvPr>
            <p:ph type="sldNum" sz="quarter" idx="10"/>
          </p:nvPr>
        </p:nvSpPr>
        <p:spPr>
          <a:xfrm>
            <a:off x="4554778" y="6237312"/>
            <a:ext cx="2743200" cy="365125"/>
          </a:xfrm>
        </p:spPr>
        <p:txBody>
          <a:bodyPr/>
          <a:lstStyle/>
          <a:p>
            <a:fld id="{437D0B57-7CC7-4CCE-98F6-30C4D7880FC3}" type="slidenum">
              <a:rPr lang="fr-FR" smtClean="0"/>
              <a:pPr/>
              <a:t>‹N°›</a:t>
            </a:fld>
            <a:endParaRPr lang="fr-FR" dirty="0"/>
          </a:p>
        </p:txBody>
      </p:sp>
    </p:spTree>
    <p:extLst>
      <p:ext uri="{BB962C8B-B14F-4D97-AF65-F5344CB8AC3E}">
        <p14:creationId xmlns:p14="http://schemas.microsoft.com/office/powerpoint/2010/main" val="417017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contenu 1">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2057400"/>
            <a:ext cx="9894474" cy="4343400"/>
          </a:xfrm>
          <a:prstGeom prst="rect">
            <a:avLst/>
          </a:prstGeom>
        </p:spPr>
        <p:txBody>
          <a:bodyPr/>
          <a:lstStyle>
            <a:lvl1pPr marL="0" indent="0">
              <a:buNone/>
              <a:defRPr sz="1600" b="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cxnSp>
        <p:nvCxnSpPr>
          <p:cNvPr id="10" name="Connecteur droit 9">
            <a:extLst>
              <a:ext uri="{FF2B5EF4-FFF2-40B4-BE49-F238E27FC236}">
                <a16:creationId xmlns:a16="http://schemas.microsoft.com/office/drawing/2014/main" id="{8BF2B802-0A81-644C-991C-34CD6A7EA32A}"/>
              </a:ext>
            </a:extLst>
          </p:cNvPr>
          <p:cNvCxnSpPr/>
          <p:nvPr userDrawn="1"/>
        </p:nvCxnSpPr>
        <p:spPr>
          <a:xfrm>
            <a:off x="839787" y="1873442"/>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6" y="634736"/>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0"/>
            <a:ext cx="370030" cy="671395"/>
          </a:xfrm>
          <a:prstGeom prst="rect">
            <a:avLst/>
          </a:prstGeom>
        </p:spPr>
      </p:pic>
      <p:sp>
        <p:nvSpPr>
          <p:cNvPr id="13" name="Titre 1">
            <a:extLst>
              <a:ext uri="{FF2B5EF4-FFF2-40B4-BE49-F238E27FC236}">
                <a16:creationId xmlns:a16="http://schemas.microsoft.com/office/drawing/2014/main" id="{94068393-6057-7441-BA77-2ABA3C6EAC2D}"/>
              </a:ext>
            </a:extLst>
          </p:cNvPr>
          <p:cNvSpPr>
            <a:spLocks noGrp="1"/>
          </p:cNvSpPr>
          <p:nvPr>
            <p:ph type="title" hasCustomPrompt="1"/>
          </p:nvPr>
        </p:nvSpPr>
        <p:spPr>
          <a:xfrm>
            <a:off x="839788" y="552804"/>
            <a:ext cx="3932237" cy="740229"/>
          </a:xfrm>
          <a:prstGeom prst="rect">
            <a:avLst/>
          </a:prstGeom>
        </p:spPr>
        <p:txBody>
          <a:bodyPr anchor="b"/>
          <a:lstStyle>
            <a:lvl1pPr>
              <a:defRPr sz="3200" b="0">
                <a:solidFill>
                  <a:srgbClr val="00959A"/>
                </a:solidFill>
                <a:latin typeface="+mj-lt"/>
              </a:defRPr>
            </a:lvl1pPr>
          </a:lstStyle>
          <a:p>
            <a:r>
              <a:rPr lang="fr-FR" dirty="0"/>
              <a:t>Titre 1</a:t>
            </a:r>
          </a:p>
        </p:txBody>
      </p:sp>
      <p:sp>
        <p:nvSpPr>
          <p:cNvPr id="15" name="Espace réservé du contenu 14">
            <a:extLst>
              <a:ext uri="{FF2B5EF4-FFF2-40B4-BE49-F238E27FC236}">
                <a16:creationId xmlns:a16="http://schemas.microsoft.com/office/drawing/2014/main" id="{57C021EE-DB5A-454E-A171-FA60365CFD1E}"/>
              </a:ext>
            </a:extLst>
          </p:cNvPr>
          <p:cNvSpPr>
            <a:spLocks noGrp="1"/>
          </p:cNvSpPr>
          <p:nvPr>
            <p:ph sz="quarter" idx="11" hasCustomPrompt="1"/>
          </p:nvPr>
        </p:nvSpPr>
        <p:spPr>
          <a:xfrm>
            <a:off x="839787" y="1343866"/>
            <a:ext cx="3932237" cy="740230"/>
          </a:xfrm>
          <a:prstGeom prst="rect">
            <a:avLst/>
          </a:prstGeom>
        </p:spPr>
        <p:txBody>
          <a:bodyPr/>
          <a:lstStyle>
            <a:lvl1pPr marL="0" indent="0">
              <a:buNone/>
              <a:defRPr sz="3200" b="0" i="0">
                <a:solidFill>
                  <a:schemeClr val="accent6"/>
                </a:solidFill>
                <a:latin typeface="+mj-lt"/>
              </a:defRPr>
            </a:lvl1pPr>
          </a:lstStyle>
          <a:p>
            <a:pPr lvl="0"/>
            <a:r>
              <a:rPr lang="fr-FR" dirty="0"/>
              <a:t>Sous-titre</a:t>
            </a:r>
          </a:p>
        </p:txBody>
      </p:sp>
      <p:pic>
        <p:nvPicPr>
          <p:cNvPr id="8" name="Image 7">
            <a:extLst>
              <a:ext uri="{FF2B5EF4-FFF2-40B4-BE49-F238E27FC236}">
                <a16:creationId xmlns:a16="http://schemas.microsoft.com/office/drawing/2014/main" id="{C1672FFF-57C6-8E47-BE52-2D7A583309B2}"/>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26293"/>
            <a:ext cx="908237" cy="971939"/>
          </a:xfrm>
          <a:prstGeom prst="rect">
            <a:avLst/>
          </a:prstGeom>
        </p:spPr>
      </p:pic>
    </p:spTree>
    <p:extLst>
      <p:ext uri="{BB962C8B-B14F-4D97-AF65-F5344CB8AC3E}">
        <p14:creationId xmlns:p14="http://schemas.microsoft.com/office/powerpoint/2010/main" val="276335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contenu 1bis">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2057400"/>
            <a:ext cx="9894474" cy="4343400"/>
          </a:xfrm>
          <a:prstGeom prst="rect">
            <a:avLst/>
          </a:prstGeom>
        </p:spPr>
        <p:txBody>
          <a:bodyPr/>
          <a:lstStyle>
            <a:lvl1pPr marL="0" indent="0">
              <a:buNone/>
              <a:defRPr sz="1600" b="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cxnSp>
        <p:nvCxnSpPr>
          <p:cNvPr id="10" name="Connecteur droit 9">
            <a:extLst>
              <a:ext uri="{FF2B5EF4-FFF2-40B4-BE49-F238E27FC236}">
                <a16:creationId xmlns:a16="http://schemas.microsoft.com/office/drawing/2014/main" id="{8BF2B802-0A81-644C-991C-34CD6A7EA32A}"/>
              </a:ext>
            </a:extLst>
          </p:cNvPr>
          <p:cNvCxnSpPr/>
          <p:nvPr userDrawn="1"/>
        </p:nvCxnSpPr>
        <p:spPr>
          <a:xfrm>
            <a:off x="839787" y="1873442"/>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6" y="634736"/>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0"/>
            <a:ext cx="370030" cy="671395"/>
          </a:xfrm>
          <a:prstGeom prst="rect">
            <a:avLst/>
          </a:prstGeom>
        </p:spPr>
      </p:pic>
      <p:sp>
        <p:nvSpPr>
          <p:cNvPr id="13" name="Titre 1">
            <a:extLst>
              <a:ext uri="{FF2B5EF4-FFF2-40B4-BE49-F238E27FC236}">
                <a16:creationId xmlns:a16="http://schemas.microsoft.com/office/drawing/2014/main" id="{94068393-6057-7441-BA77-2ABA3C6EAC2D}"/>
              </a:ext>
            </a:extLst>
          </p:cNvPr>
          <p:cNvSpPr>
            <a:spLocks noGrp="1"/>
          </p:cNvSpPr>
          <p:nvPr>
            <p:ph type="title" hasCustomPrompt="1"/>
          </p:nvPr>
        </p:nvSpPr>
        <p:spPr>
          <a:xfrm>
            <a:off x="839788" y="1079577"/>
            <a:ext cx="3932237" cy="740229"/>
          </a:xfrm>
          <a:prstGeom prst="rect">
            <a:avLst/>
          </a:prstGeom>
        </p:spPr>
        <p:txBody>
          <a:bodyPr anchor="b"/>
          <a:lstStyle>
            <a:lvl1pPr>
              <a:defRPr sz="3200" b="0">
                <a:solidFill>
                  <a:srgbClr val="00959A"/>
                </a:solidFill>
                <a:latin typeface="+mj-lt"/>
              </a:defRPr>
            </a:lvl1pPr>
          </a:lstStyle>
          <a:p>
            <a:r>
              <a:rPr lang="fr-FR" dirty="0"/>
              <a:t>Titre unique</a:t>
            </a:r>
          </a:p>
        </p:txBody>
      </p:sp>
      <p:pic>
        <p:nvPicPr>
          <p:cNvPr id="8" name="Image 7">
            <a:extLst>
              <a:ext uri="{FF2B5EF4-FFF2-40B4-BE49-F238E27FC236}">
                <a16:creationId xmlns:a16="http://schemas.microsoft.com/office/drawing/2014/main" id="{ED96489C-ACD1-E244-BE67-15A2DFC3C6F4}"/>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2184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contenu 2">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F9B18C37-71A5-3F40-ABA0-8AF7CB028CE4}"/>
              </a:ext>
            </a:extLst>
          </p:cNvPr>
          <p:cNvSpPr>
            <a:spLocks noGrp="1"/>
          </p:cNvSpPr>
          <p:nvPr>
            <p:ph type="body" sz="quarter" idx="10"/>
          </p:nvPr>
        </p:nvSpPr>
        <p:spPr>
          <a:xfrm>
            <a:off x="8043181" y="2318543"/>
            <a:ext cx="3416400" cy="2220913"/>
          </a:xfrm>
          <a:prstGeom prst="rect">
            <a:avLst/>
          </a:prstGeom>
          <a:solidFill>
            <a:srgbClr val="E4E2D9"/>
          </a:solidFill>
          <a:ln>
            <a:noFill/>
          </a:ln>
        </p:spPr>
        <p:txBody>
          <a:bodyPr lIns="144000" tIns="360000" rIns="144000" bIns="144000"/>
          <a:lstStyle>
            <a:lvl1pPr marL="0" indent="0">
              <a:buNone/>
              <a:defRPr sz="1600" b="1" i="0">
                <a:solidFill>
                  <a:schemeClr val="accent6"/>
                </a:solidFill>
                <a:latin typeface="Times" pitchFamily="2" charset="0"/>
              </a:defRPr>
            </a:lvl1pPr>
          </a:lstStyle>
          <a:p>
            <a:pPr lvl="0"/>
            <a:r>
              <a:rPr lang="fr-FR" dirty="0"/>
              <a:t>Cliquez pour modifier les styles du texte du masque</a:t>
            </a:r>
          </a:p>
        </p:txBody>
      </p:sp>
      <p:sp>
        <p:nvSpPr>
          <p:cNvPr id="2" name="Titre 1">
            <a:extLst>
              <a:ext uri="{FF2B5EF4-FFF2-40B4-BE49-F238E27FC236}">
                <a16:creationId xmlns:a16="http://schemas.microsoft.com/office/drawing/2014/main" id="{7EF6115F-D13A-B540-9305-3DE41D9E54ED}"/>
              </a:ext>
            </a:extLst>
          </p:cNvPr>
          <p:cNvSpPr>
            <a:spLocks noGrp="1"/>
          </p:cNvSpPr>
          <p:nvPr>
            <p:ph type="title" hasCustomPrompt="1"/>
          </p:nvPr>
        </p:nvSpPr>
        <p:spPr>
          <a:xfrm>
            <a:off x="839788" y="552804"/>
            <a:ext cx="3932237" cy="740229"/>
          </a:xfrm>
          <a:prstGeom prst="rect">
            <a:avLst/>
          </a:prstGeom>
        </p:spPr>
        <p:txBody>
          <a:bodyPr anchor="b"/>
          <a:lstStyle>
            <a:lvl1pPr>
              <a:defRPr sz="3200" b="0">
                <a:solidFill>
                  <a:srgbClr val="00959A"/>
                </a:solidFill>
                <a:latin typeface="+mj-lt"/>
              </a:defRPr>
            </a:lvl1pPr>
          </a:lstStyle>
          <a:p>
            <a:r>
              <a:rPr lang="fr-FR" dirty="0"/>
              <a:t>Titre 1</a:t>
            </a:r>
          </a:p>
        </p:txBody>
      </p:sp>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2057400"/>
            <a:ext cx="6366556" cy="4343400"/>
          </a:xfrm>
          <a:prstGeom prst="rect">
            <a:avLst/>
          </a:prstGeom>
        </p:spPr>
        <p:txBody>
          <a:bodyPr/>
          <a:lstStyle>
            <a:lvl1pPr marL="0" indent="0">
              <a:buNone/>
              <a:defRPr sz="1600" b="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cxnSp>
        <p:nvCxnSpPr>
          <p:cNvPr id="10" name="Connecteur droit 9">
            <a:extLst>
              <a:ext uri="{FF2B5EF4-FFF2-40B4-BE49-F238E27FC236}">
                <a16:creationId xmlns:a16="http://schemas.microsoft.com/office/drawing/2014/main" id="{8BF2B802-0A81-644C-991C-34CD6A7EA32A}"/>
              </a:ext>
            </a:extLst>
          </p:cNvPr>
          <p:cNvCxnSpPr/>
          <p:nvPr userDrawn="1"/>
        </p:nvCxnSpPr>
        <p:spPr>
          <a:xfrm>
            <a:off x="839787" y="1873442"/>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6" y="634736"/>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0"/>
            <a:ext cx="370030" cy="671395"/>
          </a:xfrm>
          <a:prstGeom prst="rect">
            <a:avLst/>
          </a:prstGeom>
        </p:spPr>
      </p:pic>
      <p:sp>
        <p:nvSpPr>
          <p:cNvPr id="15" name="Espace réservé du contenu 14">
            <a:extLst>
              <a:ext uri="{FF2B5EF4-FFF2-40B4-BE49-F238E27FC236}">
                <a16:creationId xmlns:a16="http://schemas.microsoft.com/office/drawing/2014/main" id="{193096DF-576A-7E42-8AF8-A96DE8B5541A}"/>
              </a:ext>
            </a:extLst>
          </p:cNvPr>
          <p:cNvSpPr>
            <a:spLocks noGrp="1"/>
          </p:cNvSpPr>
          <p:nvPr>
            <p:ph sz="quarter" idx="11" hasCustomPrompt="1"/>
          </p:nvPr>
        </p:nvSpPr>
        <p:spPr>
          <a:xfrm>
            <a:off x="839787" y="1343866"/>
            <a:ext cx="3932237" cy="740230"/>
          </a:xfrm>
          <a:prstGeom prst="rect">
            <a:avLst/>
          </a:prstGeom>
        </p:spPr>
        <p:txBody>
          <a:bodyPr/>
          <a:lstStyle>
            <a:lvl1pPr marL="0" indent="0">
              <a:buNone/>
              <a:defRPr sz="3200" b="0" i="0">
                <a:solidFill>
                  <a:schemeClr val="accent6"/>
                </a:solidFill>
                <a:latin typeface="+mj-lt"/>
              </a:defRPr>
            </a:lvl1pPr>
          </a:lstStyle>
          <a:p>
            <a:pPr lvl="0"/>
            <a:r>
              <a:rPr lang="fr-FR" dirty="0"/>
              <a:t>Sous-titre</a:t>
            </a:r>
          </a:p>
        </p:txBody>
      </p:sp>
      <p:pic>
        <p:nvPicPr>
          <p:cNvPr id="9" name="Image 8">
            <a:extLst>
              <a:ext uri="{FF2B5EF4-FFF2-40B4-BE49-F238E27FC236}">
                <a16:creationId xmlns:a16="http://schemas.microsoft.com/office/drawing/2014/main" id="{0BE38EDD-399A-084D-8F50-1CBC6B682536}"/>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4065276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contenu 2bis">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F9B18C37-71A5-3F40-ABA0-8AF7CB028CE4}"/>
              </a:ext>
            </a:extLst>
          </p:cNvPr>
          <p:cNvSpPr>
            <a:spLocks noGrp="1"/>
          </p:cNvSpPr>
          <p:nvPr>
            <p:ph type="body" sz="quarter" idx="10"/>
          </p:nvPr>
        </p:nvSpPr>
        <p:spPr>
          <a:xfrm>
            <a:off x="8043181" y="2318543"/>
            <a:ext cx="3416400" cy="2220913"/>
          </a:xfrm>
          <a:prstGeom prst="rect">
            <a:avLst/>
          </a:prstGeom>
          <a:solidFill>
            <a:srgbClr val="E4E2D9"/>
          </a:solidFill>
          <a:ln>
            <a:noFill/>
          </a:ln>
        </p:spPr>
        <p:txBody>
          <a:bodyPr lIns="144000" tIns="360000" rIns="144000" bIns="144000"/>
          <a:lstStyle>
            <a:lvl1pPr marL="0" indent="0">
              <a:buNone/>
              <a:defRPr sz="1600" b="1" i="0">
                <a:solidFill>
                  <a:schemeClr val="accent6"/>
                </a:solidFill>
                <a:latin typeface="Times" pitchFamily="2" charset="0"/>
              </a:defRPr>
            </a:lvl1pPr>
          </a:lstStyle>
          <a:p>
            <a:pPr lvl="0"/>
            <a:r>
              <a:rPr lang="fr-FR" dirty="0"/>
              <a:t>Cliquez pour modifier les styles du texte du masque</a:t>
            </a:r>
          </a:p>
        </p:txBody>
      </p:sp>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2057400"/>
            <a:ext cx="6366556" cy="4343400"/>
          </a:xfrm>
          <a:prstGeom prst="rect">
            <a:avLst/>
          </a:prstGeom>
        </p:spPr>
        <p:txBody>
          <a:bodyPr/>
          <a:lstStyle>
            <a:lvl1pPr marL="0" indent="0">
              <a:buNone/>
              <a:defRPr sz="1600" b="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cxnSp>
        <p:nvCxnSpPr>
          <p:cNvPr id="10" name="Connecteur droit 9">
            <a:extLst>
              <a:ext uri="{FF2B5EF4-FFF2-40B4-BE49-F238E27FC236}">
                <a16:creationId xmlns:a16="http://schemas.microsoft.com/office/drawing/2014/main" id="{8BF2B802-0A81-644C-991C-34CD6A7EA32A}"/>
              </a:ext>
            </a:extLst>
          </p:cNvPr>
          <p:cNvCxnSpPr/>
          <p:nvPr userDrawn="1"/>
        </p:nvCxnSpPr>
        <p:spPr>
          <a:xfrm>
            <a:off x="839787" y="1873442"/>
            <a:ext cx="453775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6" y="634736"/>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0"/>
            <a:ext cx="370030" cy="671395"/>
          </a:xfrm>
          <a:prstGeom prst="rect">
            <a:avLst/>
          </a:prstGeom>
        </p:spPr>
      </p:pic>
      <p:sp>
        <p:nvSpPr>
          <p:cNvPr id="9" name="Titre 1">
            <a:extLst>
              <a:ext uri="{FF2B5EF4-FFF2-40B4-BE49-F238E27FC236}">
                <a16:creationId xmlns:a16="http://schemas.microsoft.com/office/drawing/2014/main" id="{75B04DE9-7217-F141-ACE0-D597FF8BD093}"/>
              </a:ext>
            </a:extLst>
          </p:cNvPr>
          <p:cNvSpPr>
            <a:spLocks noGrp="1"/>
          </p:cNvSpPr>
          <p:nvPr>
            <p:ph type="title" hasCustomPrompt="1"/>
          </p:nvPr>
        </p:nvSpPr>
        <p:spPr>
          <a:xfrm>
            <a:off x="839788" y="1079577"/>
            <a:ext cx="3932237" cy="740229"/>
          </a:xfrm>
          <a:prstGeom prst="rect">
            <a:avLst/>
          </a:prstGeom>
        </p:spPr>
        <p:txBody>
          <a:bodyPr anchor="b"/>
          <a:lstStyle>
            <a:lvl1pPr>
              <a:defRPr sz="3200" b="0">
                <a:solidFill>
                  <a:srgbClr val="00959A"/>
                </a:solidFill>
                <a:latin typeface="+mj-lt"/>
              </a:defRPr>
            </a:lvl1pPr>
          </a:lstStyle>
          <a:p>
            <a:r>
              <a:rPr lang="fr-FR" dirty="0"/>
              <a:t>Titre unique</a:t>
            </a:r>
          </a:p>
        </p:txBody>
      </p:sp>
      <p:pic>
        <p:nvPicPr>
          <p:cNvPr id="8" name="Image 7">
            <a:extLst>
              <a:ext uri="{FF2B5EF4-FFF2-40B4-BE49-F238E27FC236}">
                <a16:creationId xmlns:a16="http://schemas.microsoft.com/office/drawing/2014/main" id="{19D7CDFC-0D59-FF4B-BCEB-20224EEF2429}"/>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286147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contenu 3">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1EAF6FD-D631-F047-8727-6B368A69E629}"/>
              </a:ext>
            </a:extLst>
          </p:cNvPr>
          <p:cNvSpPr>
            <a:spLocks noGrp="1"/>
          </p:cNvSpPr>
          <p:nvPr>
            <p:ph type="body" sz="half" idx="2" hasCustomPrompt="1"/>
          </p:nvPr>
        </p:nvSpPr>
        <p:spPr>
          <a:xfrm>
            <a:off x="839787" y="740702"/>
            <a:ext cx="6366556" cy="5660098"/>
          </a:xfrm>
          <a:prstGeom prst="rect">
            <a:avLst/>
          </a:prstGeom>
        </p:spPr>
        <p:txBody>
          <a:bodyPr/>
          <a:lstStyle>
            <a:lvl1pPr marL="0" indent="0">
              <a:buNone/>
              <a:defRPr sz="1600" b="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r>
              <a:rPr lang="fr-FR" dirty="0">
                <a:effectLst/>
                <a:latin typeface="Times" pitchFamily="2" charset="0"/>
              </a:rPr>
              <a:t>,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Maelium</a:t>
            </a:r>
            <a:r>
              <a:rPr lang="fr-FR" dirty="0">
                <a:effectLst/>
                <a:latin typeface="Times" pitchFamily="2" charset="0"/>
              </a:rPr>
              <a:t> non </a:t>
            </a:r>
            <a:r>
              <a:rPr lang="fr-FR" dirty="0" err="1">
                <a:effectLst/>
                <a:latin typeface="Times" pitchFamily="2" charset="0"/>
              </a:rPr>
              <a:t>oderit</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Sed si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hac</a:t>
            </a:r>
            <a:r>
              <a:rPr lang="fr-FR" dirty="0">
                <a:effectLst/>
                <a:latin typeface="Times" pitchFamily="2" charset="0"/>
              </a:rPr>
              <a:t> </a:t>
            </a:r>
            <a:r>
              <a:rPr lang="fr-FR" dirty="0" err="1">
                <a:effectLst/>
                <a:latin typeface="Times" pitchFamily="2" charset="0"/>
              </a:rPr>
              <a:t>tam</a:t>
            </a:r>
            <a:r>
              <a:rPr lang="fr-FR" dirty="0">
                <a:effectLst/>
                <a:latin typeface="Times" pitchFamily="2" charset="0"/>
              </a:rPr>
              <a:t> </a:t>
            </a:r>
            <a:r>
              <a:rPr lang="fr-FR" dirty="0" err="1">
                <a:effectLst/>
                <a:latin typeface="Times" pitchFamily="2" charset="0"/>
              </a:rPr>
              <a:t>eximia</a:t>
            </a:r>
            <a:r>
              <a:rPr lang="fr-FR" dirty="0">
                <a:effectLst/>
                <a:latin typeface="Times" pitchFamily="2" charset="0"/>
              </a:rPr>
              <a:t> </a:t>
            </a:r>
            <a:r>
              <a:rPr lang="fr-FR" dirty="0" err="1">
                <a:effectLst/>
                <a:latin typeface="Times" pitchFamily="2" charset="0"/>
              </a:rPr>
              <a:t>fortuna</a:t>
            </a:r>
            <a:r>
              <a:rPr lang="fr-FR" dirty="0">
                <a:effectLst/>
                <a:latin typeface="Times" pitchFamily="2" charset="0"/>
              </a:rPr>
              <a:t>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utilitatem</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frui</a:t>
            </a:r>
            <a:r>
              <a:rPr lang="fr-FR" dirty="0">
                <a:effectLst/>
                <a:latin typeface="Times" pitchFamily="2" charset="0"/>
              </a:rPr>
              <a:t> non </a:t>
            </a:r>
            <a:r>
              <a:rPr lang="fr-FR" dirty="0" err="1">
                <a:effectLst/>
                <a:latin typeface="Times" pitchFamily="2" charset="0"/>
              </a:rPr>
              <a:t>properat</a:t>
            </a:r>
            <a:r>
              <a:rPr lang="fr-FR" dirty="0">
                <a:effectLst/>
                <a:latin typeface="Times" pitchFamily="2" charset="0"/>
              </a:rPr>
              <a:t>, ut </a:t>
            </a:r>
            <a:r>
              <a:rPr lang="fr-FR" dirty="0" err="1">
                <a:effectLst/>
                <a:latin typeface="Times" pitchFamily="2" charset="0"/>
              </a:rPr>
              <a:t>omnia</a:t>
            </a:r>
            <a:r>
              <a:rPr lang="fr-FR" dirty="0">
                <a:effectLst/>
                <a:latin typeface="Times" pitchFamily="2" charset="0"/>
              </a:rPr>
              <a:t> </a:t>
            </a:r>
            <a:r>
              <a:rPr lang="fr-FR" dirty="0" err="1">
                <a:effectLst/>
                <a:latin typeface="Times" pitchFamily="2" charset="0"/>
              </a:rPr>
              <a:t>illa</a:t>
            </a:r>
            <a:r>
              <a:rPr lang="fr-FR" dirty="0">
                <a:effectLst/>
                <a:latin typeface="Times" pitchFamily="2" charset="0"/>
              </a:rPr>
              <a:t> </a:t>
            </a:r>
            <a:r>
              <a:rPr lang="fr-FR" dirty="0" err="1">
                <a:effectLst/>
                <a:latin typeface="Times" pitchFamily="2" charset="0"/>
              </a:rPr>
              <a:t>conficiat</a:t>
            </a:r>
            <a:r>
              <a:rPr lang="fr-FR" dirty="0">
                <a:effectLst/>
                <a:latin typeface="Times" pitchFamily="2" charset="0"/>
              </a:rPr>
              <a:t>, quid ego, </a:t>
            </a:r>
            <a:r>
              <a:rPr lang="fr-FR" dirty="0" err="1">
                <a:effectLst/>
                <a:latin typeface="Times" pitchFamily="2" charset="0"/>
              </a:rPr>
              <a:t>senator</a:t>
            </a:r>
            <a:r>
              <a:rPr lang="fr-FR" dirty="0">
                <a:effectLst/>
                <a:latin typeface="Times" pitchFamily="2" charset="0"/>
              </a:rPr>
              <a:t>, </a:t>
            </a:r>
            <a:r>
              <a:rPr lang="fr-FR" dirty="0" err="1">
                <a:effectLst/>
                <a:latin typeface="Times" pitchFamily="2" charset="0"/>
              </a:rPr>
              <a:t>facere</a:t>
            </a:r>
            <a:r>
              <a:rPr lang="fr-FR" dirty="0">
                <a:effectLst/>
                <a:latin typeface="Times" pitchFamily="2" charset="0"/>
              </a:rPr>
              <a:t> </a:t>
            </a:r>
            <a:r>
              <a:rPr lang="fr-FR" dirty="0" err="1">
                <a:effectLst/>
                <a:latin typeface="Times" pitchFamily="2" charset="0"/>
              </a:rPr>
              <a:t>debeo</a:t>
            </a:r>
            <a:r>
              <a:rPr lang="fr-FR" dirty="0">
                <a:effectLst/>
                <a:latin typeface="Times" pitchFamily="2" charset="0"/>
              </a:rPr>
              <a:t>, quem, </a:t>
            </a:r>
            <a:r>
              <a:rPr lang="fr-FR" dirty="0" err="1">
                <a:effectLst/>
                <a:latin typeface="Times" pitchFamily="2" charset="0"/>
              </a:rPr>
              <a:t>etiamsi</a:t>
            </a:r>
            <a:r>
              <a:rPr lang="fr-FR" dirty="0">
                <a:effectLst/>
                <a:latin typeface="Times" pitchFamily="2" charset="0"/>
              </a:rPr>
              <a:t> </a:t>
            </a:r>
            <a:r>
              <a:rPr lang="fr-FR" dirty="0" err="1">
                <a:effectLst/>
                <a:latin typeface="Times" pitchFamily="2" charset="0"/>
              </a:rPr>
              <a:t>ille</a:t>
            </a:r>
            <a:r>
              <a:rPr lang="fr-FR" dirty="0">
                <a:effectLst/>
                <a:latin typeface="Times" pitchFamily="2" charset="0"/>
              </a:rPr>
              <a:t> </a:t>
            </a:r>
            <a:r>
              <a:rPr lang="fr-FR" dirty="0" err="1">
                <a:effectLst/>
                <a:latin typeface="Times" pitchFamily="2" charset="0"/>
              </a:rPr>
              <a:t>aliud</a:t>
            </a:r>
            <a:r>
              <a:rPr lang="fr-FR" dirty="0">
                <a:effectLst/>
                <a:latin typeface="Times" pitchFamily="2" charset="0"/>
              </a:rPr>
              <a:t> </a:t>
            </a:r>
            <a:r>
              <a:rPr lang="fr-FR" dirty="0" err="1">
                <a:effectLst/>
                <a:latin typeface="Times" pitchFamily="2" charset="0"/>
              </a:rPr>
              <a:t>vellet</a:t>
            </a:r>
            <a:r>
              <a:rPr lang="fr-FR" dirty="0">
                <a:effectLst/>
                <a:latin typeface="Times" pitchFamily="2" charset="0"/>
              </a:rPr>
              <a:t>, </a:t>
            </a:r>
            <a:r>
              <a:rPr lang="fr-FR" dirty="0" err="1">
                <a:effectLst/>
                <a:latin typeface="Times" pitchFamily="2" charset="0"/>
              </a:rPr>
              <a:t>rei</a:t>
            </a:r>
            <a:r>
              <a:rPr lang="fr-FR" dirty="0">
                <a:effectLst/>
                <a:latin typeface="Times" pitchFamily="2" charset="0"/>
              </a:rPr>
              <a:t> </a:t>
            </a:r>
            <a:r>
              <a:rPr lang="fr-FR" dirty="0" err="1">
                <a:effectLst/>
                <a:latin typeface="Times" pitchFamily="2" charset="0"/>
              </a:rPr>
              <a:t>publicae</a:t>
            </a:r>
            <a:r>
              <a:rPr lang="fr-FR" dirty="0">
                <a:effectLst/>
                <a:latin typeface="Times" pitchFamily="2" charset="0"/>
              </a:rPr>
              <a:t> </a:t>
            </a:r>
            <a:r>
              <a:rPr lang="fr-FR" dirty="0" err="1">
                <a:effectLst/>
                <a:latin typeface="Times" pitchFamily="2" charset="0"/>
              </a:rPr>
              <a:t>consulere</a:t>
            </a:r>
            <a:r>
              <a:rPr lang="fr-FR" dirty="0">
                <a:effectLst/>
                <a:latin typeface="Times" pitchFamily="2" charset="0"/>
              </a:rPr>
              <a:t> </a:t>
            </a:r>
            <a:r>
              <a:rPr lang="fr-FR" dirty="0" err="1">
                <a:effectLst/>
                <a:latin typeface="Times" pitchFamily="2" charset="0"/>
              </a:rPr>
              <a:t>oporteret</a:t>
            </a:r>
            <a:r>
              <a:rPr lang="fr-FR" dirty="0">
                <a:effectLst/>
                <a:latin typeface="Times" pitchFamily="2" charset="0"/>
              </a:rPr>
              <a:t>?</a:t>
            </a:r>
          </a:p>
        </p:txBody>
      </p:sp>
      <p:pic>
        <p:nvPicPr>
          <p:cNvPr id="7" name="Image 6">
            <a:extLst>
              <a:ext uri="{FF2B5EF4-FFF2-40B4-BE49-F238E27FC236}">
                <a16:creationId xmlns:a16="http://schemas.microsoft.com/office/drawing/2014/main" id="{6DA37A3B-46ED-DA46-958D-6C947FA58B25}"/>
              </a:ext>
            </a:extLst>
          </p:cNvPr>
          <p:cNvPicPr>
            <a:picLocks noChangeAspect="1"/>
          </p:cNvPicPr>
          <p:nvPr userDrawn="1"/>
        </p:nvPicPr>
        <p:blipFill>
          <a:blip r:embed="rId2"/>
          <a:stretch>
            <a:fillRect/>
          </a:stretch>
        </p:blipFill>
        <p:spPr>
          <a:xfrm>
            <a:off x="10782096" y="634736"/>
            <a:ext cx="671396" cy="1218203"/>
          </a:xfrm>
          <a:prstGeom prst="rect">
            <a:avLst/>
          </a:prstGeom>
        </p:spPr>
      </p:pic>
      <p:pic>
        <p:nvPicPr>
          <p:cNvPr id="12" name="Image 11">
            <a:extLst>
              <a:ext uri="{FF2B5EF4-FFF2-40B4-BE49-F238E27FC236}">
                <a16:creationId xmlns:a16="http://schemas.microsoft.com/office/drawing/2014/main" id="{36BD37A7-1746-7E43-A640-34F8EE5A7816}"/>
              </a:ext>
            </a:extLst>
          </p:cNvPr>
          <p:cNvPicPr>
            <a:picLocks noChangeAspect="1"/>
          </p:cNvPicPr>
          <p:nvPr userDrawn="1"/>
        </p:nvPicPr>
        <p:blipFill>
          <a:blip r:embed="rId2"/>
          <a:stretch>
            <a:fillRect/>
          </a:stretch>
        </p:blipFill>
        <p:spPr>
          <a:xfrm rot="16200000">
            <a:off x="10213548" y="590020"/>
            <a:ext cx="370030" cy="671395"/>
          </a:xfrm>
          <a:prstGeom prst="rect">
            <a:avLst/>
          </a:prstGeom>
        </p:spPr>
      </p:pic>
      <p:sp>
        <p:nvSpPr>
          <p:cNvPr id="9" name="Espace réservé du texte 3">
            <a:extLst>
              <a:ext uri="{FF2B5EF4-FFF2-40B4-BE49-F238E27FC236}">
                <a16:creationId xmlns:a16="http://schemas.microsoft.com/office/drawing/2014/main" id="{B6CBE18F-372F-9B44-98E4-F63853451752}"/>
              </a:ext>
            </a:extLst>
          </p:cNvPr>
          <p:cNvSpPr>
            <a:spLocks noGrp="1"/>
          </p:cNvSpPr>
          <p:nvPr>
            <p:ph type="body" sz="half" idx="10" hasCustomPrompt="1"/>
          </p:nvPr>
        </p:nvSpPr>
        <p:spPr>
          <a:xfrm>
            <a:off x="7454347" y="2057400"/>
            <a:ext cx="3999146" cy="4343400"/>
          </a:xfrm>
          <a:prstGeom prst="rect">
            <a:avLst/>
          </a:prstGeom>
        </p:spPr>
        <p:txBody>
          <a:bodyPr/>
          <a:lstStyle>
            <a:lvl1pPr marL="0" indent="0">
              <a:buNone/>
              <a:defRPr sz="1600" b="0">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dirty="0">
                <a:effectLst/>
                <a:latin typeface="Times" pitchFamily="2" charset="0"/>
              </a:rPr>
              <a:t>Et </a:t>
            </a:r>
            <a:r>
              <a:rPr lang="fr-FR" dirty="0" err="1">
                <a:effectLst/>
                <a:latin typeface="Times" pitchFamily="2" charset="0"/>
              </a:rPr>
              <a:t>interdum</a:t>
            </a:r>
            <a:r>
              <a:rPr lang="fr-FR" dirty="0">
                <a:effectLst/>
                <a:latin typeface="Times" pitchFamily="2" charset="0"/>
              </a:rPr>
              <a:t> </a:t>
            </a:r>
            <a:r>
              <a:rPr lang="fr-FR" dirty="0" err="1">
                <a:effectLst/>
                <a:latin typeface="Times" pitchFamily="2" charset="0"/>
              </a:rPr>
              <a:t>acciderat</a:t>
            </a:r>
            <a:r>
              <a:rPr lang="fr-FR" dirty="0">
                <a:effectLst/>
                <a:latin typeface="Times" pitchFamily="2" charset="0"/>
              </a:rPr>
              <a:t>, ut </a:t>
            </a:r>
            <a:r>
              <a:rPr lang="fr-FR" dirty="0" err="1">
                <a:effectLst/>
                <a:latin typeface="Times" pitchFamily="2" charset="0"/>
              </a:rPr>
              <a:t>siquid</a:t>
            </a:r>
            <a:r>
              <a:rPr lang="fr-FR" dirty="0">
                <a:effectLst/>
                <a:latin typeface="Times" pitchFamily="2" charset="0"/>
              </a:rPr>
              <a:t> in </a:t>
            </a:r>
            <a:r>
              <a:rPr lang="fr-FR" dirty="0" err="1">
                <a:effectLst/>
                <a:latin typeface="Times" pitchFamily="2" charset="0"/>
              </a:rPr>
              <a:t>penetrali</a:t>
            </a:r>
            <a:r>
              <a:rPr lang="fr-FR" dirty="0">
                <a:effectLst/>
                <a:latin typeface="Times" pitchFamily="2" charset="0"/>
              </a:rPr>
              <a:t> </a:t>
            </a:r>
            <a:r>
              <a:rPr lang="fr-FR" dirty="0" err="1">
                <a:effectLst/>
                <a:latin typeface="Times" pitchFamily="2" charset="0"/>
              </a:rPr>
              <a:t>secreto</a:t>
            </a:r>
            <a:r>
              <a:rPr lang="fr-FR" dirty="0">
                <a:effectLst/>
                <a:latin typeface="Times" pitchFamily="2" charset="0"/>
              </a:rPr>
              <a:t> </a:t>
            </a:r>
            <a:r>
              <a:rPr lang="fr-FR" dirty="0" err="1">
                <a:effectLst/>
                <a:latin typeface="Times" pitchFamily="2" charset="0"/>
              </a:rPr>
              <a:t>nullo</a:t>
            </a:r>
            <a:r>
              <a:rPr lang="fr-FR" dirty="0">
                <a:effectLst/>
                <a:latin typeface="Times" pitchFamily="2" charset="0"/>
              </a:rPr>
              <a:t> </a:t>
            </a:r>
            <a:r>
              <a:rPr lang="fr-FR" dirty="0" err="1">
                <a:effectLst/>
                <a:latin typeface="Times" pitchFamily="2" charset="0"/>
              </a:rPr>
              <a:t>citerioris</a:t>
            </a:r>
            <a:r>
              <a:rPr lang="fr-FR" dirty="0">
                <a:effectLst/>
                <a:latin typeface="Times" pitchFamily="2" charset="0"/>
              </a:rPr>
              <a:t> vitae </a:t>
            </a:r>
            <a:r>
              <a:rPr lang="fr-FR" dirty="0" err="1">
                <a:effectLst/>
                <a:latin typeface="Times" pitchFamily="2" charset="0"/>
              </a:rPr>
              <a:t>ministro</a:t>
            </a:r>
            <a:r>
              <a:rPr lang="fr-FR" dirty="0">
                <a:effectLst/>
                <a:latin typeface="Times" pitchFamily="2" charset="0"/>
              </a:rPr>
              <a:t> </a:t>
            </a:r>
            <a:r>
              <a:rPr lang="fr-FR" dirty="0" err="1">
                <a:effectLst/>
                <a:latin typeface="Times" pitchFamily="2" charset="0"/>
              </a:rPr>
              <a:t>praesente</a:t>
            </a:r>
            <a:r>
              <a:rPr lang="fr-FR" dirty="0">
                <a:effectLst/>
                <a:latin typeface="Times" pitchFamily="2" charset="0"/>
              </a:rPr>
              <a:t> paterfamilias </a:t>
            </a:r>
            <a:r>
              <a:rPr lang="fr-FR" dirty="0" err="1">
                <a:effectLst/>
                <a:latin typeface="Times" pitchFamily="2" charset="0"/>
              </a:rPr>
              <a:t>uxori</a:t>
            </a:r>
            <a:r>
              <a:rPr lang="fr-FR" dirty="0">
                <a:effectLst/>
                <a:latin typeface="Times" pitchFamily="2" charset="0"/>
              </a:rPr>
              <a:t> </a:t>
            </a:r>
            <a:r>
              <a:rPr lang="fr-FR" dirty="0" err="1">
                <a:effectLst/>
                <a:latin typeface="Times" pitchFamily="2" charset="0"/>
              </a:rPr>
              <a:t>susurrasset</a:t>
            </a:r>
            <a:r>
              <a:rPr lang="fr-FR" dirty="0">
                <a:effectLst/>
                <a:latin typeface="Times" pitchFamily="2" charset="0"/>
              </a:rPr>
              <a:t> in </a:t>
            </a:r>
            <a:r>
              <a:rPr lang="fr-FR" dirty="0" err="1">
                <a:effectLst/>
                <a:latin typeface="Times" pitchFamily="2" charset="0"/>
              </a:rPr>
              <a:t>aurem</a:t>
            </a:r>
            <a:r>
              <a:rPr lang="fr-FR" dirty="0">
                <a:effectLst/>
                <a:latin typeface="Times" pitchFamily="2" charset="0"/>
              </a:rPr>
              <a:t>, </a:t>
            </a:r>
            <a:r>
              <a:rPr lang="fr-FR" dirty="0" err="1">
                <a:effectLst/>
                <a:latin typeface="Times" pitchFamily="2" charset="0"/>
              </a:rPr>
              <a:t>velut</a:t>
            </a:r>
            <a:r>
              <a:rPr lang="fr-FR" dirty="0">
                <a:effectLst/>
                <a:latin typeface="Times" pitchFamily="2" charset="0"/>
              </a:rPr>
              <a:t> </a:t>
            </a:r>
            <a:r>
              <a:rPr lang="fr-FR" dirty="0" err="1">
                <a:effectLst/>
                <a:latin typeface="Times" pitchFamily="2" charset="0"/>
              </a:rPr>
              <a:t>Amphiarao</a:t>
            </a:r>
            <a:r>
              <a:rPr lang="fr-FR" dirty="0">
                <a:effectLst/>
                <a:latin typeface="Times" pitchFamily="2" charset="0"/>
              </a:rPr>
              <a:t> </a:t>
            </a:r>
            <a:r>
              <a:rPr lang="fr-FR" dirty="0" err="1">
                <a:effectLst/>
                <a:latin typeface="Times" pitchFamily="2" charset="0"/>
              </a:rPr>
              <a:t>referente</a:t>
            </a:r>
            <a:r>
              <a:rPr lang="fr-FR" dirty="0">
                <a:effectLst/>
                <a:latin typeface="Times" pitchFamily="2" charset="0"/>
              </a:rPr>
              <a:t> </a:t>
            </a:r>
            <a:r>
              <a:rPr lang="fr-FR" dirty="0" err="1">
                <a:effectLst/>
                <a:latin typeface="Times" pitchFamily="2" charset="0"/>
              </a:rPr>
              <a:t>aut</a:t>
            </a:r>
            <a:r>
              <a:rPr lang="fr-FR" dirty="0">
                <a:effectLst/>
                <a:latin typeface="Times" pitchFamily="2" charset="0"/>
              </a:rPr>
              <a:t> Marcio, </a:t>
            </a:r>
            <a:r>
              <a:rPr lang="fr-FR" dirty="0" err="1">
                <a:effectLst/>
                <a:latin typeface="Times" pitchFamily="2" charset="0"/>
              </a:rPr>
              <a:t>quondam</a:t>
            </a:r>
            <a:r>
              <a:rPr lang="fr-FR" dirty="0">
                <a:effectLst/>
                <a:latin typeface="Times" pitchFamily="2" charset="0"/>
              </a:rPr>
              <a:t> </a:t>
            </a:r>
            <a:r>
              <a:rPr lang="fr-FR" dirty="0" err="1">
                <a:effectLst/>
                <a:latin typeface="Times" pitchFamily="2" charset="0"/>
              </a:rPr>
              <a:t>vatibus</a:t>
            </a:r>
            <a:r>
              <a:rPr lang="fr-FR" dirty="0">
                <a:effectLst/>
                <a:latin typeface="Times" pitchFamily="2" charset="0"/>
              </a:rPr>
              <a:t> </a:t>
            </a:r>
            <a:r>
              <a:rPr lang="fr-FR" dirty="0" err="1">
                <a:effectLst/>
                <a:latin typeface="Times" pitchFamily="2" charset="0"/>
              </a:rPr>
              <a:t>inclitis</a:t>
            </a:r>
            <a:r>
              <a:rPr lang="fr-FR" dirty="0">
                <a:effectLst/>
                <a:latin typeface="Times" pitchFamily="2" charset="0"/>
              </a:rPr>
              <a:t>, </a:t>
            </a:r>
            <a:r>
              <a:rPr lang="fr-FR" dirty="0" err="1">
                <a:effectLst/>
                <a:latin typeface="Times" pitchFamily="2" charset="0"/>
              </a:rPr>
              <a:t>postridie</a:t>
            </a:r>
            <a:r>
              <a:rPr lang="fr-FR" dirty="0">
                <a:effectLst/>
                <a:latin typeface="Times" pitchFamily="2" charset="0"/>
              </a:rPr>
              <a:t> </a:t>
            </a:r>
            <a:r>
              <a:rPr lang="fr-FR" dirty="0" err="1">
                <a:effectLst/>
                <a:latin typeface="Times" pitchFamily="2" charset="0"/>
              </a:rPr>
              <a:t>disceret</a:t>
            </a:r>
            <a:r>
              <a:rPr lang="fr-FR" dirty="0">
                <a:effectLst/>
                <a:latin typeface="Times" pitchFamily="2" charset="0"/>
              </a:rPr>
              <a:t> imperator. </a:t>
            </a:r>
            <a:r>
              <a:rPr lang="fr-FR" dirty="0" err="1">
                <a:effectLst/>
                <a:latin typeface="Times" pitchFamily="2" charset="0"/>
              </a:rPr>
              <a:t>ideoque</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parietes</a:t>
            </a:r>
            <a:r>
              <a:rPr lang="fr-FR" dirty="0">
                <a:effectLst/>
                <a:latin typeface="Times" pitchFamily="2" charset="0"/>
              </a:rPr>
              <a:t> </a:t>
            </a:r>
            <a:r>
              <a:rPr lang="fr-FR" dirty="0" err="1">
                <a:effectLst/>
                <a:latin typeface="Times" pitchFamily="2" charset="0"/>
              </a:rPr>
              <a:t>arcanorum</a:t>
            </a:r>
            <a:r>
              <a:rPr lang="fr-FR" dirty="0">
                <a:effectLst/>
                <a:latin typeface="Times" pitchFamily="2" charset="0"/>
              </a:rPr>
              <a:t> soli </a:t>
            </a:r>
            <a:r>
              <a:rPr lang="fr-FR" dirty="0" err="1">
                <a:effectLst/>
                <a:latin typeface="Times" pitchFamily="2" charset="0"/>
              </a:rPr>
              <a:t>conscii</a:t>
            </a:r>
            <a:r>
              <a:rPr lang="fr-FR" dirty="0">
                <a:effectLst/>
                <a:latin typeface="Times" pitchFamily="2" charset="0"/>
              </a:rPr>
              <a:t> </a:t>
            </a:r>
            <a:r>
              <a:rPr lang="fr-FR" dirty="0" err="1">
                <a:effectLst/>
                <a:latin typeface="Times" pitchFamily="2" charset="0"/>
              </a:rPr>
              <a:t>timebantur</a:t>
            </a:r>
            <a:r>
              <a:rPr lang="fr-FR" dirty="0">
                <a:effectLst/>
                <a:latin typeface="Times" pitchFamily="2" charset="0"/>
              </a:rPr>
              <a:t>.</a:t>
            </a:r>
          </a:p>
          <a:p>
            <a:endParaRPr lang="fr-FR" dirty="0">
              <a:effectLst/>
              <a:latin typeface="Times" pitchFamily="2" charset="0"/>
            </a:endParaRPr>
          </a:p>
          <a:p>
            <a:r>
              <a:rPr lang="fr-FR" dirty="0">
                <a:effectLst/>
                <a:latin typeface="Times" pitchFamily="2" charset="0"/>
              </a:rPr>
              <a:t>Nihil est </a:t>
            </a:r>
            <a:r>
              <a:rPr lang="fr-FR" dirty="0" err="1">
                <a:effectLst/>
                <a:latin typeface="Times" pitchFamily="2" charset="0"/>
              </a:rPr>
              <a:t>enim</a:t>
            </a:r>
            <a:r>
              <a:rPr lang="fr-FR" dirty="0">
                <a:effectLst/>
                <a:latin typeface="Times" pitchFamily="2" charset="0"/>
              </a:rPr>
              <a:t> </a:t>
            </a:r>
            <a:r>
              <a:rPr lang="fr-FR" dirty="0" err="1">
                <a:effectLst/>
                <a:latin typeface="Times" pitchFamily="2" charset="0"/>
              </a:rPr>
              <a:t>virtute</a:t>
            </a:r>
            <a:r>
              <a:rPr lang="fr-FR" dirty="0">
                <a:effectLst/>
                <a:latin typeface="Times" pitchFamily="2" charset="0"/>
              </a:rPr>
              <a:t> </a:t>
            </a:r>
            <a:r>
              <a:rPr lang="fr-FR" dirty="0" err="1">
                <a:effectLst/>
                <a:latin typeface="Times" pitchFamily="2" charset="0"/>
              </a:rPr>
              <a:t>amabilius</a:t>
            </a:r>
            <a:r>
              <a:rPr lang="fr-FR" dirty="0">
                <a:effectLst/>
                <a:latin typeface="Times" pitchFamily="2" charset="0"/>
              </a:rPr>
              <a:t>, nihil quod </a:t>
            </a:r>
            <a:r>
              <a:rPr lang="fr-FR" dirty="0" err="1">
                <a:effectLst/>
                <a:latin typeface="Times" pitchFamily="2" charset="0"/>
              </a:rPr>
              <a:t>magis</a:t>
            </a:r>
            <a:r>
              <a:rPr lang="fr-FR" dirty="0">
                <a:effectLst/>
                <a:latin typeface="Times" pitchFamily="2" charset="0"/>
              </a:rPr>
              <a:t> </a:t>
            </a:r>
            <a:r>
              <a:rPr lang="fr-FR" dirty="0" err="1">
                <a:effectLst/>
                <a:latin typeface="Times" pitchFamily="2" charset="0"/>
              </a:rPr>
              <a:t>adliciat</a:t>
            </a:r>
            <a:r>
              <a:rPr lang="fr-FR" dirty="0">
                <a:effectLst/>
                <a:latin typeface="Times" pitchFamily="2" charset="0"/>
              </a:rPr>
              <a:t> ad </a:t>
            </a:r>
            <a:r>
              <a:rPr lang="fr-FR" dirty="0" err="1">
                <a:effectLst/>
                <a:latin typeface="Times" pitchFamily="2" charset="0"/>
              </a:rPr>
              <a:t>diligendum</a:t>
            </a:r>
            <a:r>
              <a:rPr lang="fr-FR" dirty="0">
                <a:effectLst/>
                <a:latin typeface="Times" pitchFamily="2" charset="0"/>
              </a:rPr>
              <a:t>, </a:t>
            </a:r>
            <a:r>
              <a:rPr lang="fr-FR" dirty="0" err="1">
                <a:effectLst/>
                <a:latin typeface="Times" pitchFamily="2" charset="0"/>
              </a:rPr>
              <a:t>quippe</a:t>
            </a:r>
            <a:r>
              <a:rPr lang="fr-FR" dirty="0">
                <a:effectLst/>
                <a:latin typeface="Times" pitchFamily="2" charset="0"/>
              </a:rPr>
              <a:t> cum </a:t>
            </a:r>
            <a:r>
              <a:rPr lang="fr-FR" dirty="0" err="1">
                <a:effectLst/>
                <a:latin typeface="Times" pitchFamily="2" charset="0"/>
              </a:rPr>
              <a:t>propter</a:t>
            </a:r>
            <a:r>
              <a:rPr lang="fr-FR" dirty="0">
                <a:effectLst/>
                <a:latin typeface="Times" pitchFamily="2" charset="0"/>
              </a:rPr>
              <a:t> </a:t>
            </a:r>
            <a:r>
              <a:rPr lang="fr-FR" dirty="0" err="1">
                <a:effectLst/>
                <a:latin typeface="Times" pitchFamily="2" charset="0"/>
              </a:rPr>
              <a:t>virtutem</a:t>
            </a:r>
            <a:r>
              <a:rPr lang="fr-FR" dirty="0">
                <a:effectLst/>
                <a:latin typeface="Times" pitchFamily="2" charset="0"/>
              </a:rPr>
              <a:t> et </a:t>
            </a:r>
            <a:r>
              <a:rPr lang="fr-FR" dirty="0" err="1">
                <a:effectLst/>
                <a:latin typeface="Times" pitchFamily="2" charset="0"/>
              </a:rPr>
              <a:t>probitatem</a:t>
            </a:r>
            <a:r>
              <a:rPr lang="fr-FR" dirty="0">
                <a:effectLst/>
                <a:latin typeface="Times" pitchFamily="2" charset="0"/>
              </a:rPr>
              <a:t> </a:t>
            </a:r>
            <a:r>
              <a:rPr lang="fr-FR" dirty="0" err="1">
                <a:effectLst/>
                <a:latin typeface="Times" pitchFamily="2" charset="0"/>
              </a:rPr>
              <a:t>etiam</a:t>
            </a:r>
            <a:r>
              <a:rPr lang="fr-FR" dirty="0">
                <a:effectLst/>
                <a:latin typeface="Times" pitchFamily="2" charset="0"/>
              </a:rPr>
              <a:t> </a:t>
            </a:r>
            <a:r>
              <a:rPr lang="fr-FR" dirty="0" err="1">
                <a:effectLst/>
                <a:latin typeface="Times" pitchFamily="2" charset="0"/>
              </a:rPr>
              <a:t>eos</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vidimus, </a:t>
            </a:r>
            <a:r>
              <a:rPr lang="fr-FR" dirty="0" err="1">
                <a:effectLst/>
                <a:latin typeface="Times" pitchFamily="2" charset="0"/>
              </a:rPr>
              <a:t>quodam</a:t>
            </a:r>
            <a:r>
              <a:rPr lang="fr-FR" dirty="0">
                <a:effectLst/>
                <a:latin typeface="Times" pitchFamily="2" charset="0"/>
              </a:rPr>
              <a:t> modo </a:t>
            </a:r>
            <a:r>
              <a:rPr lang="fr-FR" dirty="0" err="1">
                <a:effectLst/>
                <a:latin typeface="Times" pitchFamily="2" charset="0"/>
              </a:rPr>
              <a:t>diligamus</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est qui C. </a:t>
            </a:r>
            <a:r>
              <a:rPr lang="fr-FR" dirty="0" err="1">
                <a:effectLst/>
                <a:latin typeface="Times" pitchFamily="2" charset="0"/>
              </a:rPr>
              <a:t>Fabrici</a:t>
            </a:r>
            <a:r>
              <a:rPr lang="fr-FR" dirty="0">
                <a:effectLst/>
                <a:latin typeface="Times" pitchFamily="2" charset="0"/>
              </a:rPr>
              <a:t>, M'. </a:t>
            </a:r>
            <a:r>
              <a:rPr lang="fr-FR" dirty="0" err="1">
                <a:effectLst/>
                <a:latin typeface="Times" pitchFamily="2" charset="0"/>
              </a:rPr>
              <a:t>Curi</a:t>
            </a:r>
            <a:r>
              <a:rPr lang="fr-FR" dirty="0">
                <a:effectLst/>
                <a:latin typeface="Times" pitchFamily="2" charset="0"/>
              </a:rPr>
              <a:t> non cum </a:t>
            </a:r>
            <a:r>
              <a:rPr lang="fr-FR" dirty="0" err="1">
                <a:effectLst/>
                <a:latin typeface="Times" pitchFamily="2" charset="0"/>
              </a:rPr>
              <a:t>caritate</a:t>
            </a:r>
            <a:r>
              <a:rPr lang="fr-FR" dirty="0">
                <a:effectLst/>
                <a:latin typeface="Times" pitchFamily="2" charset="0"/>
              </a:rPr>
              <a:t> </a:t>
            </a:r>
            <a:r>
              <a:rPr lang="fr-FR" dirty="0" err="1">
                <a:effectLst/>
                <a:latin typeface="Times" pitchFamily="2" charset="0"/>
              </a:rPr>
              <a:t>aliqua</a:t>
            </a:r>
            <a:r>
              <a:rPr lang="fr-FR" dirty="0">
                <a:effectLst/>
                <a:latin typeface="Times" pitchFamily="2" charset="0"/>
              </a:rPr>
              <a:t> </a:t>
            </a:r>
            <a:r>
              <a:rPr lang="fr-FR" dirty="0" err="1">
                <a:effectLst/>
                <a:latin typeface="Times" pitchFamily="2" charset="0"/>
              </a:rPr>
              <a:t>benevola</a:t>
            </a:r>
            <a:r>
              <a:rPr lang="fr-FR" dirty="0">
                <a:effectLst/>
                <a:latin typeface="Times" pitchFamily="2" charset="0"/>
              </a:rPr>
              <a:t> memoriam </a:t>
            </a:r>
            <a:r>
              <a:rPr lang="fr-FR" dirty="0" err="1">
                <a:effectLst/>
                <a:latin typeface="Times" pitchFamily="2" charset="0"/>
              </a:rPr>
              <a:t>usurpet</a:t>
            </a:r>
            <a:r>
              <a:rPr lang="fr-FR" dirty="0">
                <a:effectLst/>
                <a:latin typeface="Times" pitchFamily="2" charset="0"/>
              </a:rPr>
              <a:t>, </a:t>
            </a:r>
            <a:r>
              <a:rPr lang="fr-FR" dirty="0" err="1">
                <a:effectLst/>
                <a:latin typeface="Times" pitchFamily="2" charset="0"/>
              </a:rPr>
              <a:t>quos</a:t>
            </a:r>
            <a:r>
              <a:rPr lang="fr-FR" dirty="0">
                <a:effectLst/>
                <a:latin typeface="Times" pitchFamily="2" charset="0"/>
              </a:rPr>
              <a:t> </a:t>
            </a:r>
            <a:r>
              <a:rPr lang="fr-FR" dirty="0" err="1">
                <a:effectLst/>
                <a:latin typeface="Times" pitchFamily="2" charset="0"/>
              </a:rPr>
              <a:t>numquam</a:t>
            </a:r>
            <a:r>
              <a:rPr lang="fr-FR" dirty="0">
                <a:effectLst/>
                <a:latin typeface="Times" pitchFamily="2" charset="0"/>
              </a:rPr>
              <a:t> </a:t>
            </a:r>
            <a:r>
              <a:rPr lang="fr-FR" dirty="0" err="1">
                <a:effectLst/>
                <a:latin typeface="Times" pitchFamily="2" charset="0"/>
              </a:rPr>
              <a:t>viderit</a:t>
            </a:r>
            <a:r>
              <a:rPr lang="fr-FR" dirty="0">
                <a:effectLst/>
                <a:latin typeface="Times" pitchFamily="2" charset="0"/>
              </a:rPr>
              <a:t>? </a:t>
            </a:r>
            <a:r>
              <a:rPr lang="fr-FR" dirty="0" err="1">
                <a:effectLst/>
                <a:latin typeface="Times" pitchFamily="2" charset="0"/>
              </a:rPr>
              <a:t>quis</a:t>
            </a:r>
            <a:r>
              <a:rPr lang="fr-FR" dirty="0">
                <a:effectLst/>
                <a:latin typeface="Times" pitchFamily="2" charset="0"/>
              </a:rPr>
              <a:t> </a:t>
            </a:r>
            <a:r>
              <a:rPr lang="fr-FR" dirty="0" err="1">
                <a:effectLst/>
                <a:latin typeface="Times" pitchFamily="2" charset="0"/>
              </a:rPr>
              <a:t>autem</a:t>
            </a:r>
            <a:r>
              <a:rPr lang="fr-FR" dirty="0">
                <a:effectLst/>
                <a:latin typeface="Times" pitchFamily="2" charset="0"/>
              </a:rPr>
              <a:t> est, qui </a:t>
            </a:r>
            <a:r>
              <a:rPr lang="fr-FR" dirty="0" err="1">
                <a:effectLst/>
                <a:latin typeface="Times" pitchFamily="2" charset="0"/>
              </a:rPr>
              <a:t>Tarquinium</a:t>
            </a:r>
            <a:r>
              <a:rPr lang="fr-FR" dirty="0">
                <a:effectLst/>
                <a:latin typeface="Times" pitchFamily="2" charset="0"/>
              </a:rPr>
              <a:t> </a:t>
            </a:r>
            <a:r>
              <a:rPr lang="fr-FR" dirty="0" err="1">
                <a:effectLst/>
                <a:latin typeface="Times" pitchFamily="2" charset="0"/>
              </a:rPr>
              <a:t>Superbum</a:t>
            </a:r>
            <a:r>
              <a:rPr lang="fr-FR" dirty="0">
                <a:effectLst/>
                <a:latin typeface="Times" pitchFamily="2" charset="0"/>
              </a:rPr>
              <a:t>, qui </a:t>
            </a:r>
            <a:r>
              <a:rPr lang="fr-FR" dirty="0" err="1">
                <a:effectLst/>
                <a:latin typeface="Times" pitchFamily="2" charset="0"/>
              </a:rPr>
              <a:t>Sp</a:t>
            </a:r>
            <a:r>
              <a:rPr lang="fr-FR" dirty="0">
                <a:effectLst/>
                <a:latin typeface="Times" pitchFamily="2" charset="0"/>
              </a:rPr>
              <a:t>. </a:t>
            </a:r>
            <a:r>
              <a:rPr lang="fr-FR" dirty="0" err="1">
                <a:effectLst/>
                <a:latin typeface="Times" pitchFamily="2" charset="0"/>
              </a:rPr>
              <a:t>Cassium</a:t>
            </a:r>
            <a:endParaRPr lang="fr-FR" dirty="0">
              <a:effectLst/>
              <a:latin typeface="Times" pitchFamily="2" charset="0"/>
            </a:endParaRPr>
          </a:p>
        </p:txBody>
      </p:sp>
      <p:pic>
        <p:nvPicPr>
          <p:cNvPr id="6" name="Image 5">
            <a:extLst>
              <a:ext uri="{FF2B5EF4-FFF2-40B4-BE49-F238E27FC236}">
                <a16:creationId xmlns:a16="http://schemas.microsoft.com/office/drawing/2014/main" id="{66C12795-1B09-D54F-992D-76BF3D31A6FF}"/>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3667734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ouble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B6C0A35-4EB9-5341-8B8E-CA3C20DDBE68}"/>
              </a:ext>
            </a:extLst>
          </p:cNvPr>
          <p:cNvSpPr>
            <a:spLocks noGrp="1"/>
          </p:cNvSpPr>
          <p:nvPr>
            <p:ph sz="half" idx="1" hasCustomPrompt="1"/>
          </p:nvPr>
        </p:nvSpPr>
        <p:spPr>
          <a:xfrm>
            <a:off x="838200" y="2286001"/>
            <a:ext cx="5181600" cy="3890962"/>
          </a:xfrm>
          <a:prstGeom prst="rect">
            <a:avLst/>
          </a:prstGeom>
        </p:spPr>
        <p:txBody>
          <a:bodyPr/>
          <a:lstStyle>
            <a:lvl1pPr marL="0" indent="0">
              <a:buNone/>
              <a:defRPr b="0">
                <a:latin typeface="+mj-lt"/>
              </a:defRPr>
            </a:lvl1pPr>
          </a:lstStyle>
          <a:p>
            <a:pPr lvl="0"/>
            <a:r>
              <a:rPr lang="fr-FR" dirty="0"/>
              <a:t>TITRE</a:t>
            </a:r>
          </a:p>
        </p:txBody>
      </p:sp>
      <p:sp>
        <p:nvSpPr>
          <p:cNvPr id="4" name="Espace réservé du contenu 3">
            <a:extLst>
              <a:ext uri="{FF2B5EF4-FFF2-40B4-BE49-F238E27FC236}">
                <a16:creationId xmlns:a16="http://schemas.microsoft.com/office/drawing/2014/main" id="{8CBF8C14-E4F4-F34B-9F09-8FC954F2DBBC}"/>
              </a:ext>
            </a:extLst>
          </p:cNvPr>
          <p:cNvSpPr>
            <a:spLocks noGrp="1"/>
          </p:cNvSpPr>
          <p:nvPr>
            <p:ph sz="half" idx="2" hasCustomPrompt="1"/>
          </p:nvPr>
        </p:nvSpPr>
        <p:spPr>
          <a:xfrm>
            <a:off x="6172200" y="2286001"/>
            <a:ext cx="5181600" cy="3890962"/>
          </a:xfrm>
          <a:prstGeom prst="rect">
            <a:avLst/>
          </a:prstGeom>
        </p:spPr>
        <p:txBody>
          <a:bodyPr/>
          <a:lstStyle>
            <a:lvl1pPr marL="0" indent="0">
              <a:buNone/>
              <a:defRPr sz="2800" b="0">
                <a:latin typeface="+mj-lt"/>
              </a:defRPr>
            </a:lvl1pPr>
          </a:lstStyle>
          <a:p>
            <a:pPr lvl="0"/>
            <a:r>
              <a:rPr lang="fr-FR" dirty="0"/>
              <a:t>TITRE</a:t>
            </a:r>
          </a:p>
        </p:txBody>
      </p:sp>
      <p:pic>
        <p:nvPicPr>
          <p:cNvPr id="8" name="Image 7">
            <a:extLst>
              <a:ext uri="{FF2B5EF4-FFF2-40B4-BE49-F238E27FC236}">
                <a16:creationId xmlns:a16="http://schemas.microsoft.com/office/drawing/2014/main" id="{2F771CBB-6C43-4D49-9822-911140128A94}"/>
              </a:ext>
            </a:extLst>
          </p:cNvPr>
          <p:cNvPicPr>
            <a:picLocks noChangeAspect="1"/>
          </p:cNvPicPr>
          <p:nvPr userDrawn="1"/>
        </p:nvPicPr>
        <p:blipFill>
          <a:blip r:embed="rId2"/>
          <a:stretch>
            <a:fillRect/>
          </a:stretch>
        </p:blipFill>
        <p:spPr>
          <a:xfrm>
            <a:off x="10782096" y="634736"/>
            <a:ext cx="671396" cy="1218203"/>
          </a:xfrm>
          <a:prstGeom prst="rect">
            <a:avLst/>
          </a:prstGeom>
        </p:spPr>
      </p:pic>
      <p:pic>
        <p:nvPicPr>
          <p:cNvPr id="9" name="Image 8">
            <a:extLst>
              <a:ext uri="{FF2B5EF4-FFF2-40B4-BE49-F238E27FC236}">
                <a16:creationId xmlns:a16="http://schemas.microsoft.com/office/drawing/2014/main" id="{BA57C513-CA84-0348-8E00-D1660F540B4E}"/>
              </a:ext>
            </a:extLst>
          </p:cNvPr>
          <p:cNvPicPr>
            <a:picLocks noChangeAspect="1"/>
          </p:cNvPicPr>
          <p:nvPr userDrawn="1"/>
        </p:nvPicPr>
        <p:blipFill>
          <a:blip r:embed="rId2"/>
          <a:stretch>
            <a:fillRect/>
          </a:stretch>
        </p:blipFill>
        <p:spPr>
          <a:xfrm rot="16200000">
            <a:off x="10213548" y="590020"/>
            <a:ext cx="370030" cy="671395"/>
          </a:xfrm>
          <a:prstGeom prst="rect">
            <a:avLst/>
          </a:prstGeom>
        </p:spPr>
      </p:pic>
      <p:pic>
        <p:nvPicPr>
          <p:cNvPr id="11" name="Image 10">
            <a:extLst>
              <a:ext uri="{FF2B5EF4-FFF2-40B4-BE49-F238E27FC236}">
                <a16:creationId xmlns:a16="http://schemas.microsoft.com/office/drawing/2014/main" id="{AE4EB570-BBEC-884D-83E7-31CC10013F03}"/>
              </a:ext>
            </a:extLst>
          </p:cNvPr>
          <p:cNvPicPr>
            <a:picLocks noChangeAspect="1"/>
          </p:cNvPicPr>
          <p:nvPr userDrawn="1"/>
        </p:nvPicPr>
        <p:blipFill>
          <a:blip r:embed="rId3"/>
          <a:stretch>
            <a:fillRect/>
          </a:stretch>
        </p:blipFill>
        <p:spPr>
          <a:xfrm rot="16200000">
            <a:off x="671898" y="1853196"/>
            <a:ext cx="307561" cy="558049"/>
          </a:xfrm>
          <a:prstGeom prst="rect">
            <a:avLst/>
          </a:prstGeom>
        </p:spPr>
      </p:pic>
      <p:pic>
        <p:nvPicPr>
          <p:cNvPr id="12" name="Image 11">
            <a:extLst>
              <a:ext uri="{FF2B5EF4-FFF2-40B4-BE49-F238E27FC236}">
                <a16:creationId xmlns:a16="http://schemas.microsoft.com/office/drawing/2014/main" id="{27F790B0-1850-E94F-867F-E535C4692494}"/>
              </a:ext>
            </a:extLst>
          </p:cNvPr>
          <p:cNvPicPr>
            <a:picLocks noChangeAspect="1"/>
          </p:cNvPicPr>
          <p:nvPr userDrawn="1"/>
        </p:nvPicPr>
        <p:blipFill>
          <a:blip r:embed="rId3"/>
          <a:stretch>
            <a:fillRect/>
          </a:stretch>
        </p:blipFill>
        <p:spPr>
          <a:xfrm rot="16200000">
            <a:off x="6018419" y="1853195"/>
            <a:ext cx="307561" cy="558049"/>
          </a:xfrm>
          <a:prstGeom prst="rect">
            <a:avLst/>
          </a:prstGeom>
        </p:spPr>
      </p:pic>
      <p:pic>
        <p:nvPicPr>
          <p:cNvPr id="10" name="Image 9">
            <a:extLst>
              <a:ext uri="{FF2B5EF4-FFF2-40B4-BE49-F238E27FC236}">
                <a16:creationId xmlns:a16="http://schemas.microsoft.com/office/drawing/2014/main" id="{B3C2D0AD-DC8C-5248-A69D-503E251BB1F3}"/>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11072402" y="5737529"/>
            <a:ext cx="908237" cy="971939"/>
          </a:xfrm>
          <a:prstGeom prst="rect">
            <a:avLst/>
          </a:prstGeom>
        </p:spPr>
      </p:pic>
    </p:spTree>
    <p:extLst>
      <p:ext uri="{BB962C8B-B14F-4D97-AF65-F5344CB8AC3E}">
        <p14:creationId xmlns:p14="http://schemas.microsoft.com/office/powerpoint/2010/main" val="1359282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00FD95C-B7EF-4FBE-8D00-C84476875EE5}"/>
              </a:ext>
            </a:extLst>
          </p:cNvPr>
          <p:cNvSpPr>
            <a:spLocks noGrp="1"/>
          </p:cNvSpPr>
          <p:nvPr>
            <p:ph type="sldNum" sz="quarter" idx="4"/>
          </p:nvPr>
        </p:nvSpPr>
        <p:spPr>
          <a:xfrm>
            <a:off x="263352" y="6173787"/>
            <a:ext cx="2743200" cy="365125"/>
          </a:xfrm>
          <a:prstGeom prst="rect">
            <a:avLst/>
          </a:prstGeom>
        </p:spPr>
        <p:txBody>
          <a:bodyPr vert="horz" lIns="91440" tIns="45720" rIns="91440" bIns="45720" rtlCol="0" anchor="ctr"/>
          <a:lstStyle>
            <a:lvl1pPr algn="r">
              <a:defRPr sz="1000">
                <a:solidFill>
                  <a:schemeClr val="tx1">
                    <a:tint val="75000"/>
                  </a:schemeClr>
                </a:solidFill>
                <a:latin typeface="Calibri" panose="020F0502020204030204" pitchFamily="34" charset="0"/>
                <a:cs typeface="Calibri" panose="020F0502020204030204" pitchFamily="34" charset="0"/>
              </a:defRPr>
            </a:lvl1pPr>
          </a:lstStyle>
          <a:p>
            <a:fld id="{437D0B57-7CC7-4CCE-98F6-30C4D7880FC3}" type="slidenum">
              <a:rPr lang="fr-FR" smtClean="0"/>
              <a:pPr/>
              <a:t>‹N°›</a:t>
            </a:fld>
            <a:endParaRPr lang="fr-FR" dirty="0"/>
          </a:p>
        </p:txBody>
      </p:sp>
    </p:spTree>
    <p:extLst>
      <p:ext uri="{BB962C8B-B14F-4D97-AF65-F5344CB8AC3E}">
        <p14:creationId xmlns:p14="http://schemas.microsoft.com/office/powerpoint/2010/main" val="3087604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72" r:id="rId4"/>
    <p:sldLayoutId id="2147483674" r:id="rId5"/>
    <p:sldLayoutId id="2147483657" r:id="rId6"/>
    <p:sldLayoutId id="2147483675" r:id="rId7"/>
    <p:sldLayoutId id="2147483673" r:id="rId8"/>
    <p:sldLayoutId id="2147483652" r:id="rId9"/>
    <p:sldLayoutId id="2147483676" r:id="rId10"/>
    <p:sldLayoutId id="2147483655" r:id="rId11"/>
    <p:sldLayoutId id="2147483653" r:id="rId12"/>
    <p:sldLayoutId id="2147483677" r:id="rId13"/>
  </p:sldLayoutIdLst>
  <p:hf hdr="0" dt="0"/>
  <p:txStyles>
    <p:titleStyle>
      <a:lvl1pPr algn="l" defTabSz="914400" rtl="0" eaLnBrk="1" latinLnBrk="0" hangingPunct="1">
        <a:lnSpc>
          <a:spcPct val="90000"/>
        </a:lnSpc>
        <a:spcBef>
          <a:spcPct val="0"/>
        </a:spcBef>
        <a:buNone/>
        <a:defRPr sz="4400" b="1" kern="1200">
          <a:solidFill>
            <a:schemeClr val="tx1"/>
          </a:solidFill>
          <a:latin typeface="Raleway"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3AEB1F3-5AA6-4E95-95FA-C8B63756A9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B6622ED-78F8-4AFC-A7F4-869776781E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DDF5EF-7C4A-441F-82E6-440E479AAB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8578B-CA97-48A6-B03E-B192D1543BDC}" type="datetimeFigureOut">
              <a:rPr lang="fr-FR" smtClean="0"/>
              <a:t>25/04/2024</a:t>
            </a:fld>
            <a:endParaRPr lang="fr-FR"/>
          </a:p>
        </p:txBody>
      </p:sp>
      <p:sp>
        <p:nvSpPr>
          <p:cNvPr id="5" name="Espace réservé du pied de page 4">
            <a:extLst>
              <a:ext uri="{FF2B5EF4-FFF2-40B4-BE49-F238E27FC236}">
                <a16:creationId xmlns:a16="http://schemas.microsoft.com/office/drawing/2014/main" id="{5EB22610-B52A-4BD1-816E-4C810B93D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2FE74BC-19E8-4576-A307-34B658F2A7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958A5-2917-4E7E-A028-41167DFAE84E}" type="slidenum">
              <a:rPr lang="fr-FR" smtClean="0"/>
              <a:t>‹N°›</a:t>
            </a:fld>
            <a:endParaRPr lang="fr-FR"/>
          </a:p>
        </p:txBody>
      </p:sp>
      <p:sp>
        <p:nvSpPr>
          <p:cNvPr id="7" name="MSIPCMContentMarking" descr="{&quot;HashCode&quot;:-1355907719,&quot;Placement&quot;:&quot;Footer&quot;,&quot;Top&quot;:519.343,&quot;Left&quot;:0.0,&quot;SlideWidth&quot;:960,&quot;SlideHeight&quot;:540}">
            <a:extLst>
              <a:ext uri="{FF2B5EF4-FFF2-40B4-BE49-F238E27FC236}">
                <a16:creationId xmlns:a16="http://schemas.microsoft.com/office/drawing/2014/main" id="{CBE29545-CCD3-4385-9983-C8DA2E01EA58}"/>
              </a:ext>
            </a:extLst>
          </p:cNvPr>
          <p:cNvSpPr txBox="1"/>
          <p:nvPr userDrawn="1"/>
        </p:nvSpPr>
        <p:spPr>
          <a:xfrm>
            <a:off x="0" y="6595656"/>
            <a:ext cx="650765" cy="262344"/>
          </a:xfrm>
          <a:prstGeom prst="rect">
            <a:avLst/>
          </a:prstGeom>
          <a:noFill/>
        </p:spPr>
        <p:txBody>
          <a:bodyPr vert="horz" wrap="square" lIns="0" tIns="0" rIns="0" bIns="0" rtlCol="0" anchor="ctr" anchorCtr="1">
            <a:spAutoFit/>
          </a:bodyPr>
          <a:lstStyle/>
          <a:p>
            <a:pPr algn="l">
              <a:spcBef>
                <a:spcPts val="0"/>
              </a:spcBef>
              <a:spcAft>
                <a:spcPts val="0"/>
              </a:spcAft>
            </a:pPr>
            <a:r>
              <a:rPr lang="fr-FR" sz="1000">
                <a:solidFill>
                  <a:srgbClr val="FF0000"/>
                </a:solidFill>
                <a:latin typeface="Calibri" panose="020F0502020204030204" pitchFamily="34" charset="0"/>
              </a:rPr>
              <a:t>Interne</a:t>
            </a:r>
          </a:p>
        </p:txBody>
      </p:sp>
    </p:spTree>
    <p:extLst>
      <p:ext uri="{BB962C8B-B14F-4D97-AF65-F5344CB8AC3E}">
        <p14:creationId xmlns:p14="http://schemas.microsoft.com/office/powerpoint/2010/main" val="81665075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9.png"/><Relationship Id="rId7"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4.png"/><Relationship Id="rId7"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1.sv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36.PNG"/><Relationship Id="rId7"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8.PNG"/></Relationships>
</file>

<file path=ppt/slides/_rels/slide3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31.sv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42.png"/><Relationship Id="rId11" Type="http://schemas.openxmlformats.org/officeDocument/2006/relationships/image" Target="../media/image30.png"/><Relationship Id="rId5" Type="http://schemas.openxmlformats.org/officeDocument/2006/relationships/image" Target="../media/image41.svg"/><Relationship Id="rId10" Type="http://schemas.openxmlformats.org/officeDocument/2006/relationships/image" Target="../media/image44.emf"/><Relationship Id="rId4" Type="http://schemas.openxmlformats.org/officeDocument/2006/relationships/image" Target="../media/image40.png"/><Relationship Id="rId9" Type="http://schemas.openxmlformats.org/officeDocument/2006/relationships/image" Target="../media/image33.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58.emf"/><Relationship Id="rId4" Type="http://schemas.openxmlformats.org/officeDocument/2006/relationships/image" Target="../media/image57.emf"/></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12.xml"/><Relationship Id="rId4" Type="http://schemas.openxmlformats.org/officeDocument/2006/relationships/slide" Target="slide5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1.xml"/><Relationship Id="rId1" Type="http://schemas.openxmlformats.org/officeDocument/2006/relationships/slideLayout" Target="../slideLayouts/slideLayout12.xml"/><Relationship Id="rId4" Type="http://schemas.openxmlformats.org/officeDocument/2006/relationships/image" Target="../media/image68.png"/></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2.xml"/><Relationship Id="rId1" Type="http://schemas.openxmlformats.org/officeDocument/2006/relationships/slideLayout" Target="../slideLayouts/slideLayout12.xml"/><Relationship Id="rId4" Type="http://schemas.openxmlformats.org/officeDocument/2006/relationships/image" Target="../media/image70.png"/></Relationships>
</file>

<file path=ppt/slides/_rels/slide7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hyperlink" Target="http://www.fiphfp.fr/"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hyperlink" Target="mailto:rec.fiphfp@caissdesdepots.f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984F86-6FD6-414E-95DF-565819AA8A72}"/>
              </a:ext>
            </a:extLst>
          </p:cNvPr>
          <p:cNvSpPr>
            <a:spLocks noGrp="1"/>
          </p:cNvSpPr>
          <p:nvPr>
            <p:ph type="title"/>
          </p:nvPr>
        </p:nvSpPr>
        <p:spPr>
          <a:xfrm>
            <a:off x="3473222" y="2564904"/>
            <a:ext cx="7457524" cy="2592288"/>
          </a:xfrm>
        </p:spPr>
        <p:txBody>
          <a:bodyPr/>
          <a:lstStyle/>
          <a:p>
            <a:pPr algn="ctr"/>
            <a:r>
              <a:rPr lang="fr-FR" dirty="0">
                <a:solidFill>
                  <a:srgbClr val="00B0F0"/>
                </a:solidFill>
                <a:latin typeface="Calibri" panose="020F0502020204030204" pitchFamily="34" charset="0"/>
                <a:cs typeface="Calibri" panose="020F0502020204030204" pitchFamily="34" charset="0"/>
              </a:rPr>
              <a:t>La Déclaration d’Obligation d’Emploi des Travailleurs Handicapés (DOETH)</a:t>
            </a:r>
            <a:br>
              <a:rPr lang="fr-FR" dirty="0">
                <a:solidFill>
                  <a:srgbClr val="00B0F0"/>
                </a:solidFill>
                <a:latin typeface="Calibri" panose="020F0502020204030204" pitchFamily="34" charset="0"/>
                <a:cs typeface="Calibri" panose="020F0502020204030204" pitchFamily="34" charset="0"/>
              </a:rPr>
            </a:br>
            <a:r>
              <a:rPr lang="fr-FR" dirty="0">
                <a:solidFill>
                  <a:srgbClr val="00B0F0"/>
                </a:solidFill>
                <a:latin typeface="Calibri" panose="020F0502020204030204" pitchFamily="34" charset="0"/>
                <a:cs typeface="Calibri" panose="020F0502020204030204" pitchFamily="34" charset="0"/>
              </a:rPr>
              <a:t>Campagne 2024</a:t>
            </a:r>
          </a:p>
        </p:txBody>
      </p:sp>
      <p:sp>
        <p:nvSpPr>
          <p:cNvPr id="3" name="Espace réservé du numéro de diapositive 2">
            <a:extLst>
              <a:ext uri="{FF2B5EF4-FFF2-40B4-BE49-F238E27FC236}">
                <a16:creationId xmlns:a16="http://schemas.microsoft.com/office/drawing/2014/main" id="{0F9064C9-D666-42F0-A2CF-C790F437D8A9}"/>
              </a:ext>
            </a:extLst>
          </p:cNvPr>
          <p:cNvSpPr>
            <a:spLocks noGrp="1"/>
          </p:cNvSpPr>
          <p:nvPr>
            <p:ph type="sldNum" sz="quarter" idx="11"/>
          </p:nvPr>
        </p:nvSpPr>
        <p:spPr/>
        <p:txBody>
          <a:bodyPr/>
          <a:lstStyle/>
          <a:p>
            <a:fld id="{437D0B57-7CC7-4CCE-98F6-30C4D7880FC3}" type="slidenum">
              <a:rPr lang="fr-FR" smtClean="0"/>
              <a:pPr/>
              <a:t>1</a:t>
            </a:fld>
            <a:endParaRPr lang="fr-FR" dirty="0"/>
          </a:p>
        </p:txBody>
      </p:sp>
    </p:spTree>
    <p:extLst>
      <p:ext uri="{BB962C8B-B14F-4D97-AF65-F5344CB8AC3E}">
        <p14:creationId xmlns:p14="http://schemas.microsoft.com/office/powerpoint/2010/main" val="2257307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689736" y="980728"/>
            <a:ext cx="7098960" cy="576064"/>
          </a:xfrm>
        </p:spPr>
        <p:txBody>
          <a:bodyPr/>
          <a:lstStyle/>
          <a:p>
            <a:r>
              <a:rPr lang="fr-FR" sz="2800" dirty="0">
                <a:solidFill>
                  <a:srgbClr val="00B0F0"/>
                </a:solidFill>
                <a:latin typeface="Calibri" panose="020F0502020204030204" pitchFamily="34" charset="0"/>
                <a:cs typeface="Calibri" panose="020F0502020204030204" pitchFamily="34" charset="0"/>
              </a:rPr>
              <a:t>Accompagnement à la déclaration – formulaire de contact</a:t>
            </a:r>
          </a:p>
        </p:txBody>
      </p:sp>
      <p:graphicFrame>
        <p:nvGraphicFramePr>
          <p:cNvPr id="5" name="Diagramme 4">
            <a:extLst>
              <a:ext uri="{FF2B5EF4-FFF2-40B4-BE49-F238E27FC236}">
                <a16:creationId xmlns:a16="http://schemas.microsoft.com/office/drawing/2014/main" id="{9F2DC94B-9478-4A87-B251-E630F79D0532}"/>
              </a:ext>
            </a:extLst>
          </p:cNvPr>
          <p:cNvGraphicFramePr/>
          <p:nvPr>
            <p:extLst>
              <p:ext uri="{D42A27DB-BD31-4B8C-83A1-F6EECF244321}">
                <p14:modId xmlns:p14="http://schemas.microsoft.com/office/powerpoint/2010/main" val="133075625"/>
              </p:ext>
            </p:extLst>
          </p:nvPr>
        </p:nvGraphicFramePr>
        <p:xfrm>
          <a:off x="4799856" y="1844824"/>
          <a:ext cx="5799748" cy="4454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numéro de diapositive 2">
            <a:extLst>
              <a:ext uri="{FF2B5EF4-FFF2-40B4-BE49-F238E27FC236}">
                <a16:creationId xmlns:a16="http://schemas.microsoft.com/office/drawing/2014/main" id="{296B2C12-E9DC-4014-8F98-15977E621DAD}"/>
              </a:ext>
            </a:extLst>
          </p:cNvPr>
          <p:cNvSpPr>
            <a:spLocks noGrp="1"/>
          </p:cNvSpPr>
          <p:nvPr>
            <p:ph type="sldNum" sz="quarter" idx="10"/>
          </p:nvPr>
        </p:nvSpPr>
        <p:spPr/>
        <p:txBody>
          <a:bodyPr/>
          <a:lstStyle/>
          <a:p>
            <a:fld id="{437D0B57-7CC7-4CCE-98F6-30C4D7880FC3}" type="slidenum">
              <a:rPr lang="fr-FR" smtClean="0"/>
              <a:pPr/>
              <a:t>10</a:t>
            </a:fld>
            <a:endParaRPr lang="fr-FR" dirty="0"/>
          </a:p>
        </p:txBody>
      </p:sp>
    </p:spTree>
    <p:extLst>
      <p:ext uri="{BB962C8B-B14F-4D97-AF65-F5344CB8AC3E}">
        <p14:creationId xmlns:p14="http://schemas.microsoft.com/office/powerpoint/2010/main" val="3223193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3E5CC1-3CA8-4E23-B62C-26409CA4DC66}"/>
              </a:ext>
            </a:extLst>
          </p:cNvPr>
          <p:cNvSpPr>
            <a:spLocks noGrp="1"/>
          </p:cNvSpPr>
          <p:nvPr>
            <p:ph type="title"/>
          </p:nvPr>
        </p:nvSpPr>
        <p:spPr>
          <a:xfrm>
            <a:off x="3681887" y="2564904"/>
            <a:ext cx="7098960" cy="1095903"/>
          </a:xfrm>
        </p:spPr>
        <p:txBody>
          <a:bodyPr/>
          <a:lstStyle/>
          <a:p>
            <a:r>
              <a:rPr lang="fr-FR" b="1" dirty="0">
                <a:solidFill>
                  <a:srgbClr val="00ADD6"/>
                </a:solidFill>
              </a:rPr>
              <a:t>Se connecter au portail </a:t>
            </a:r>
            <a:r>
              <a:rPr lang="fr-FR" b="1" dirty="0" err="1">
                <a:solidFill>
                  <a:srgbClr val="00ADD6"/>
                </a:solidFill>
              </a:rPr>
              <a:t>Pep’s</a:t>
            </a:r>
            <a:r>
              <a:rPr lang="fr-FR" b="1" dirty="0">
                <a:solidFill>
                  <a:srgbClr val="00ADD6"/>
                </a:solidFill>
              </a:rPr>
              <a:t> pour accéder à la déclaration</a:t>
            </a:r>
            <a:br>
              <a:rPr lang="fr-FR" dirty="0">
                <a:solidFill>
                  <a:srgbClr val="00ADD6"/>
                </a:solidFill>
              </a:rPr>
            </a:br>
            <a:br>
              <a:rPr lang="fr-FR" dirty="0">
                <a:solidFill>
                  <a:srgbClr val="00ADD6"/>
                </a:solidFill>
              </a:rPr>
            </a:br>
            <a:endParaRPr lang="fr-FR" dirty="0">
              <a:solidFill>
                <a:srgbClr val="00ADD6"/>
              </a:solidFill>
            </a:endParaRPr>
          </a:p>
        </p:txBody>
      </p:sp>
      <p:sp>
        <p:nvSpPr>
          <p:cNvPr id="3" name="Espace réservé du numéro de diapositive 2">
            <a:extLst>
              <a:ext uri="{FF2B5EF4-FFF2-40B4-BE49-F238E27FC236}">
                <a16:creationId xmlns:a16="http://schemas.microsoft.com/office/drawing/2014/main" id="{91D0A991-A323-4962-919D-F20E4E41A4E9}"/>
              </a:ext>
            </a:extLst>
          </p:cNvPr>
          <p:cNvSpPr>
            <a:spLocks noGrp="1"/>
          </p:cNvSpPr>
          <p:nvPr>
            <p:ph type="sldNum" sz="quarter" idx="10"/>
          </p:nvPr>
        </p:nvSpPr>
        <p:spPr/>
        <p:txBody>
          <a:bodyPr/>
          <a:lstStyle/>
          <a:p>
            <a:fld id="{437D0B57-7CC7-4CCE-98F6-30C4D7880FC3}" type="slidenum">
              <a:rPr lang="fr-FR" smtClean="0"/>
              <a:pPr/>
              <a:t>11</a:t>
            </a:fld>
            <a:endParaRPr lang="fr-FR" dirty="0"/>
          </a:p>
        </p:txBody>
      </p:sp>
    </p:spTree>
    <p:extLst>
      <p:ext uri="{BB962C8B-B14F-4D97-AF65-F5344CB8AC3E}">
        <p14:creationId xmlns:p14="http://schemas.microsoft.com/office/powerpoint/2010/main" val="2078459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Image 11">
            <a:extLst>
              <a:ext uri="{FF2B5EF4-FFF2-40B4-BE49-F238E27FC236}">
                <a16:creationId xmlns:a16="http://schemas.microsoft.com/office/drawing/2014/main" id="{D5DA5790-7C3C-46C3-82A7-9E842C5AE1B2}"/>
              </a:ext>
            </a:extLst>
          </p:cNvPr>
          <p:cNvPicPr>
            <a:picLocks noChangeAspect="1"/>
          </p:cNvPicPr>
          <p:nvPr/>
        </p:nvPicPr>
        <p:blipFill rotWithShape="1">
          <a:blip r:embed="rId3"/>
          <a:srcRect r="16429"/>
          <a:stretch/>
        </p:blipFill>
        <p:spPr>
          <a:xfrm>
            <a:off x="20" y="1282"/>
            <a:ext cx="12191980" cy="6236030"/>
          </a:xfrm>
          <a:prstGeom prst="rect">
            <a:avLst/>
          </a:prstGeom>
        </p:spPr>
      </p:pic>
      <p:sp>
        <p:nvSpPr>
          <p:cNvPr id="3" name="ZoneTexte 2">
            <a:extLst>
              <a:ext uri="{FF2B5EF4-FFF2-40B4-BE49-F238E27FC236}">
                <a16:creationId xmlns:a16="http://schemas.microsoft.com/office/drawing/2014/main" id="{15ECF9D9-ADF2-48BA-B2C6-06A1D32A3833}"/>
              </a:ext>
            </a:extLst>
          </p:cNvPr>
          <p:cNvSpPr txBox="1"/>
          <p:nvPr/>
        </p:nvSpPr>
        <p:spPr>
          <a:xfrm>
            <a:off x="9598071" y="2500320"/>
            <a:ext cx="184731" cy="369332"/>
          </a:xfrm>
          <a:prstGeom prst="rect">
            <a:avLst/>
          </a:prstGeom>
          <a:noFill/>
        </p:spPr>
        <p:txBody>
          <a:bodyPr wrap="none" rtlCol="0">
            <a:spAutoFit/>
          </a:bodyPr>
          <a:lstStyle/>
          <a:p>
            <a:endParaRPr lang="fr-FR" dirty="0"/>
          </a:p>
        </p:txBody>
      </p:sp>
      <p:sp>
        <p:nvSpPr>
          <p:cNvPr id="2" name="ZoneTexte 1">
            <a:extLst>
              <a:ext uri="{FF2B5EF4-FFF2-40B4-BE49-F238E27FC236}">
                <a16:creationId xmlns:a16="http://schemas.microsoft.com/office/drawing/2014/main" id="{E2EC3067-E718-4DB0-8763-8C014CE3F155}"/>
              </a:ext>
            </a:extLst>
          </p:cNvPr>
          <p:cNvSpPr txBox="1"/>
          <p:nvPr/>
        </p:nvSpPr>
        <p:spPr>
          <a:xfrm>
            <a:off x="6312024" y="6536327"/>
            <a:ext cx="328936" cy="261610"/>
          </a:xfrm>
          <a:prstGeom prst="rect">
            <a:avLst/>
          </a:prstGeom>
          <a:noFill/>
        </p:spPr>
        <p:txBody>
          <a:bodyPr wrap="none" rtlCol="0">
            <a:spAutoFit/>
          </a:bodyPr>
          <a:lstStyle/>
          <a:p>
            <a:r>
              <a:rPr lang="fr-FR" sz="1100" dirty="0">
                <a:latin typeface="Calibri" panose="020F0502020204030204" pitchFamily="34" charset="0"/>
                <a:cs typeface="Calibri" panose="020F0502020204030204" pitchFamily="34" charset="0"/>
              </a:rPr>
              <a:t>12</a:t>
            </a:r>
          </a:p>
        </p:txBody>
      </p:sp>
    </p:spTree>
    <p:extLst>
      <p:ext uri="{BB962C8B-B14F-4D97-AF65-F5344CB8AC3E}">
        <p14:creationId xmlns:p14="http://schemas.microsoft.com/office/powerpoint/2010/main" val="422943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 3">
            <a:extLst>
              <a:ext uri="{FF2B5EF4-FFF2-40B4-BE49-F238E27FC236}">
                <a16:creationId xmlns:a16="http://schemas.microsoft.com/office/drawing/2014/main" id="{6900FD34-14B0-43F6-BCE3-71D078B27FA4}"/>
              </a:ext>
            </a:extLst>
          </p:cNvPr>
          <p:cNvPicPr>
            <a:picLocks noChangeAspect="1"/>
          </p:cNvPicPr>
          <p:nvPr/>
        </p:nvPicPr>
        <p:blipFill rotWithShape="1">
          <a:blip r:embed="rId3"/>
          <a:srcRect r="26209" b="1"/>
          <a:stretch/>
        </p:blipFill>
        <p:spPr>
          <a:xfrm>
            <a:off x="20" y="316698"/>
            <a:ext cx="12191980" cy="6856718"/>
          </a:xfrm>
          <a:prstGeom prst="rect">
            <a:avLst/>
          </a:prstGeom>
        </p:spPr>
      </p:pic>
      <p:sp>
        <p:nvSpPr>
          <p:cNvPr id="3" name="ZoneTexte 2">
            <a:extLst>
              <a:ext uri="{FF2B5EF4-FFF2-40B4-BE49-F238E27FC236}">
                <a16:creationId xmlns:a16="http://schemas.microsoft.com/office/drawing/2014/main" id="{15ECF9D9-ADF2-48BA-B2C6-06A1D32A3833}"/>
              </a:ext>
            </a:extLst>
          </p:cNvPr>
          <p:cNvSpPr txBox="1"/>
          <p:nvPr/>
        </p:nvSpPr>
        <p:spPr>
          <a:xfrm>
            <a:off x="9598071" y="2500320"/>
            <a:ext cx="184731" cy="369332"/>
          </a:xfrm>
          <a:prstGeom prst="rect">
            <a:avLst/>
          </a:prstGeom>
          <a:noFill/>
        </p:spPr>
        <p:txBody>
          <a:bodyPr wrap="none" rtlCol="0">
            <a:spAutoFit/>
          </a:bodyPr>
          <a:lstStyle/>
          <a:p>
            <a:endParaRPr lang="fr-FR" dirty="0"/>
          </a:p>
        </p:txBody>
      </p:sp>
      <p:sp>
        <p:nvSpPr>
          <p:cNvPr id="2" name="ZoneTexte 1">
            <a:extLst>
              <a:ext uri="{FF2B5EF4-FFF2-40B4-BE49-F238E27FC236}">
                <a16:creationId xmlns:a16="http://schemas.microsoft.com/office/drawing/2014/main" id="{9772800C-CED1-4874-89A0-04819FDCC5AB}"/>
              </a:ext>
            </a:extLst>
          </p:cNvPr>
          <p:cNvSpPr txBox="1"/>
          <p:nvPr/>
        </p:nvSpPr>
        <p:spPr>
          <a:xfrm>
            <a:off x="7032104" y="6597352"/>
            <a:ext cx="328936" cy="261610"/>
          </a:xfrm>
          <a:prstGeom prst="rect">
            <a:avLst/>
          </a:prstGeom>
          <a:noFill/>
        </p:spPr>
        <p:txBody>
          <a:bodyPr wrap="none" rtlCol="0">
            <a:spAutoFit/>
          </a:bodyPr>
          <a:lstStyle/>
          <a:p>
            <a:r>
              <a:rPr lang="fr-FR" sz="1100" dirty="0">
                <a:latin typeface="Calibri" panose="020F0502020204030204" pitchFamily="34" charset="0"/>
                <a:cs typeface="Calibri" panose="020F0502020204030204" pitchFamily="34" charset="0"/>
              </a:rPr>
              <a:t>13</a:t>
            </a:r>
          </a:p>
        </p:txBody>
      </p:sp>
    </p:spTree>
    <p:extLst>
      <p:ext uri="{BB962C8B-B14F-4D97-AF65-F5344CB8AC3E}">
        <p14:creationId xmlns:p14="http://schemas.microsoft.com/office/powerpoint/2010/main" val="4197735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15CD4C85-61B7-4E44-9C1D-BD844E607367}"/>
              </a:ext>
            </a:extLst>
          </p:cNvPr>
          <p:cNvSpPr txBox="1"/>
          <p:nvPr/>
        </p:nvSpPr>
        <p:spPr>
          <a:xfrm>
            <a:off x="5951984" y="6453336"/>
            <a:ext cx="328936" cy="261610"/>
          </a:xfrm>
          <a:prstGeom prst="rect">
            <a:avLst/>
          </a:prstGeom>
          <a:noFill/>
        </p:spPr>
        <p:txBody>
          <a:bodyPr wrap="none" rtlCol="0">
            <a:spAutoFit/>
          </a:bodyPr>
          <a:lstStyle/>
          <a:p>
            <a:r>
              <a:rPr lang="fr-FR" sz="1100" dirty="0">
                <a:latin typeface="Calibri" panose="020F0502020204030204" pitchFamily="34" charset="0"/>
                <a:cs typeface="Calibri" panose="020F0502020204030204" pitchFamily="34" charset="0"/>
              </a:rPr>
              <a:t>14</a:t>
            </a:r>
          </a:p>
        </p:txBody>
      </p:sp>
      <p:pic>
        <p:nvPicPr>
          <p:cNvPr id="5" name="Image 4">
            <a:extLst>
              <a:ext uri="{FF2B5EF4-FFF2-40B4-BE49-F238E27FC236}">
                <a16:creationId xmlns:a16="http://schemas.microsoft.com/office/drawing/2014/main" id="{04FDAB15-B4BC-9531-C936-DBC945E21E9B}"/>
              </a:ext>
            </a:extLst>
          </p:cNvPr>
          <p:cNvPicPr>
            <a:picLocks noChangeAspect="1"/>
          </p:cNvPicPr>
          <p:nvPr/>
        </p:nvPicPr>
        <p:blipFill>
          <a:blip r:embed="rId3"/>
          <a:stretch>
            <a:fillRect/>
          </a:stretch>
        </p:blipFill>
        <p:spPr>
          <a:xfrm>
            <a:off x="767408" y="1484784"/>
            <a:ext cx="9401175" cy="3456384"/>
          </a:xfrm>
          <a:prstGeom prst="rect">
            <a:avLst/>
          </a:prstGeom>
        </p:spPr>
      </p:pic>
    </p:spTree>
    <p:extLst>
      <p:ext uri="{BB962C8B-B14F-4D97-AF65-F5344CB8AC3E}">
        <p14:creationId xmlns:p14="http://schemas.microsoft.com/office/powerpoint/2010/main" val="619448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5519936" y="1989275"/>
            <a:ext cx="2910320" cy="576064"/>
          </a:xfrm>
        </p:spPr>
        <p:txBody>
          <a:bodyPr/>
          <a:lstStyle/>
          <a:p>
            <a:r>
              <a:rPr lang="fr-FR" sz="2800" b="1" dirty="0">
                <a:solidFill>
                  <a:srgbClr val="00B0F0"/>
                </a:solidFill>
                <a:latin typeface="Calibri" panose="020F0502020204030204" pitchFamily="34" charset="0"/>
                <a:cs typeface="Calibri" panose="020F0502020204030204" pitchFamily="34" charset="0"/>
              </a:rPr>
              <a:t>Date de référence</a:t>
            </a:r>
          </a:p>
        </p:txBody>
      </p:sp>
      <p:sp>
        <p:nvSpPr>
          <p:cNvPr id="4" name="ZoneTexte 3">
            <a:extLst>
              <a:ext uri="{FF2B5EF4-FFF2-40B4-BE49-F238E27FC236}">
                <a16:creationId xmlns:a16="http://schemas.microsoft.com/office/drawing/2014/main" id="{71E61156-5F8E-40B7-A07D-8FD63DB99D18}"/>
              </a:ext>
            </a:extLst>
          </p:cNvPr>
          <p:cNvSpPr txBox="1"/>
          <p:nvPr/>
        </p:nvSpPr>
        <p:spPr>
          <a:xfrm>
            <a:off x="3575720" y="3091746"/>
            <a:ext cx="7920880" cy="1569660"/>
          </a:xfrm>
          <a:prstGeom prst="rect">
            <a:avLst/>
          </a:prstGeom>
          <a:noFill/>
        </p:spPr>
        <p:txBody>
          <a:bodyPr wrap="square" rtlCol="0">
            <a:spAutoFit/>
          </a:bodyPr>
          <a:lstStyle/>
          <a:p>
            <a:pPr algn="just"/>
            <a:r>
              <a:rPr lang="fr-FR" sz="2400" dirty="0">
                <a:latin typeface="Calibri" panose="020F0502020204030204" pitchFamily="34" charset="0"/>
                <a:cs typeface="Calibri" panose="020F0502020204030204" pitchFamily="34" charset="0"/>
              </a:rPr>
              <a:t>L’effectif en équivalent temps plein (ETP), l’effectif total rémunéré (ETR), ou l’effectif bénéficiaire (nombre d’effectifs bénéficiaires de l’obligation d’emploi) sont calculés à partir des agents présents au </a:t>
            </a:r>
            <a:r>
              <a:rPr lang="fr-FR" sz="2400" b="1" dirty="0">
                <a:latin typeface="Calibri" panose="020F0502020204030204" pitchFamily="34" charset="0"/>
                <a:cs typeface="Calibri" panose="020F0502020204030204" pitchFamily="34" charset="0"/>
              </a:rPr>
              <a:t>31 décembre 2023</a:t>
            </a:r>
            <a:r>
              <a:rPr lang="fr-FR" sz="2400" dirty="0">
                <a:latin typeface="Calibri" panose="020F0502020204030204" pitchFamily="34" charset="0"/>
                <a:cs typeface="Calibri" panose="020F0502020204030204" pitchFamily="34" charset="0"/>
              </a:rPr>
              <a:t>.</a:t>
            </a:r>
          </a:p>
        </p:txBody>
      </p:sp>
      <p:sp>
        <p:nvSpPr>
          <p:cNvPr id="3" name="Espace réservé du numéro de diapositive 2">
            <a:extLst>
              <a:ext uri="{FF2B5EF4-FFF2-40B4-BE49-F238E27FC236}">
                <a16:creationId xmlns:a16="http://schemas.microsoft.com/office/drawing/2014/main" id="{69366680-F8F1-4730-8B32-0E03E03F1FD1}"/>
              </a:ext>
            </a:extLst>
          </p:cNvPr>
          <p:cNvSpPr>
            <a:spLocks noGrp="1"/>
          </p:cNvSpPr>
          <p:nvPr>
            <p:ph type="sldNum" sz="quarter" idx="10"/>
          </p:nvPr>
        </p:nvSpPr>
        <p:spPr/>
        <p:txBody>
          <a:bodyPr/>
          <a:lstStyle/>
          <a:p>
            <a:fld id="{437D0B57-7CC7-4CCE-98F6-30C4D7880FC3}" type="slidenum">
              <a:rPr lang="fr-FR" smtClean="0"/>
              <a:pPr/>
              <a:t>15</a:t>
            </a:fld>
            <a:endParaRPr lang="fr-FR" dirty="0"/>
          </a:p>
        </p:txBody>
      </p:sp>
    </p:spTree>
    <p:extLst>
      <p:ext uri="{BB962C8B-B14F-4D97-AF65-F5344CB8AC3E}">
        <p14:creationId xmlns:p14="http://schemas.microsoft.com/office/powerpoint/2010/main" val="3422861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4727848" y="1461846"/>
            <a:ext cx="5976664" cy="959042"/>
          </a:xfrm>
        </p:spPr>
        <p:txBody>
          <a:bodyPr/>
          <a:lstStyle/>
          <a:p>
            <a:pPr algn="ctr"/>
            <a:r>
              <a:rPr lang="fr-FR" sz="2800" b="1" dirty="0">
                <a:solidFill>
                  <a:srgbClr val="00B0F0"/>
                </a:solidFill>
                <a:latin typeface="Calibri" panose="020F0502020204030204" pitchFamily="34" charset="0"/>
                <a:cs typeface="Calibri" panose="020F0502020204030204" pitchFamily="34" charset="0"/>
              </a:rPr>
              <a:t>L’effectif en Equivalent Temps Plein (ETP)</a:t>
            </a:r>
          </a:p>
        </p:txBody>
      </p:sp>
      <p:sp>
        <p:nvSpPr>
          <p:cNvPr id="9" name="ZoneTexte 8">
            <a:extLst>
              <a:ext uri="{FF2B5EF4-FFF2-40B4-BE49-F238E27FC236}">
                <a16:creationId xmlns:a16="http://schemas.microsoft.com/office/drawing/2014/main" id="{E9CBA4C1-43CE-46EF-B24D-33C0C273DC24}"/>
              </a:ext>
            </a:extLst>
          </p:cNvPr>
          <p:cNvSpPr txBox="1"/>
          <p:nvPr/>
        </p:nvSpPr>
        <p:spPr>
          <a:xfrm>
            <a:off x="3820322" y="2849656"/>
            <a:ext cx="7676278"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Le calcul de l’effectif se base sur la définition de l’INSEE qui précise que l’Effectif en équivalent Temps Plein (ETP) est égal au nombre total d’heures travaillées divisé par la moyenne annuelle des heures travaillées (1607 heures), dans des emplois à plein temps.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Exemple : Si un agent est à 80 % il comptera pour 0,8 et non pour 1.</a:t>
            </a:r>
          </a:p>
        </p:txBody>
      </p:sp>
      <p:sp>
        <p:nvSpPr>
          <p:cNvPr id="3" name="Espace réservé du numéro de diapositive 2">
            <a:extLst>
              <a:ext uri="{FF2B5EF4-FFF2-40B4-BE49-F238E27FC236}">
                <a16:creationId xmlns:a16="http://schemas.microsoft.com/office/drawing/2014/main" id="{69366680-F8F1-4730-8B32-0E03E03F1FD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7D0B57-7CC7-4CCE-98F6-30C4D7880FC3}" type="slidenum">
              <a:rPr kumimoji="0" lang="fr-FR" sz="10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0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mn-ea"/>
              <a:cs typeface="Calibri" panose="020F0502020204030204" pitchFamily="34" charset="0"/>
            </a:endParaRPr>
          </a:p>
        </p:txBody>
      </p:sp>
      <p:sp>
        <p:nvSpPr>
          <p:cNvPr id="5" name="ZoneTexte 4">
            <a:extLst>
              <a:ext uri="{FF2B5EF4-FFF2-40B4-BE49-F238E27FC236}">
                <a16:creationId xmlns:a16="http://schemas.microsoft.com/office/drawing/2014/main" id="{6C3754BF-9844-4D50-8A32-17EC3AF74A45}"/>
              </a:ext>
            </a:extLst>
          </p:cNvPr>
          <p:cNvSpPr txBox="1"/>
          <p:nvPr/>
        </p:nvSpPr>
        <p:spPr>
          <a:xfrm>
            <a:off x="2495600" y="4775955"/>
            <a:ext cx="9001000" cy="646331"/>
          </a:xfrm>
          <a:prstGeom prst="rect">
            <a:avLst/>
          </a:prstGeom>
          <a:noFill/>
        </p:spPr>
        <p:txBody>
          <a:bodyPr wrap="square" rtlCol="0">
            <a:spAutoFit/>
          </a:bodyPr>
          <a:lstStyle/>
          <a:p>
            <a:r>
              <a:rPr lang="fr-FR" i="1" u="sng" dirty="0">
                <a:solidFill>
                  <a:srgbClr val="000000"/>
                </a:solidFill>
                <a:latin typeface="Calibri" panose="020F0502020204030204" pitchFamily="34" charset="0"/>
                <a:cs typeface="Calibri" panose="020F0502020204030204" pitchFamily="34" charset="0"/>
              </a:rPr>
              <a:t>Remarque</a:t>
            </a:r>
            <a:r>
              <a:rPr lang="fr-FR" dirty="0"/>
              <a:t> :</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La durée hebdomadaire de travail est de 35h, sauf si un décret fixe une durée différente pour un emploi.</a:t>
            </a:r>
            <a:r>
              <a:rPr lang="fr-FR" dirty="0"/>
              <a:t> </a:t>
            </a:r>
          </a:p>
        </p:txBody>
      </p:sp>
    </p:spTree>
    <p:extLst>
      <p:ext uri="{BB962C8B-B14F-4D97-AF65-F5344CB8AC3E}">
        <p14:creationId xmlns:p14="http://schemas.microsoft.com/office/powerpoint/2010/main" val="3553682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C0F4EA68-70EF-4F72-BE32-B1A7630D9BFE}"/>
              </a:ext>
            </a:extLst>
          </p:cNvPr>
          <p:cNvSpPr txBox="1"/>
          <p:nvPr/>
        </p:nvSpPr>
        <p:spPr>
          <a:xfrm>
            <a:off x="5951984" y="6453336"/>
            <a:ext cx="328936" cy="261610"/>
          </a:xfrm>
          <a:prstGeom prst="rect">
            <a:avLst/>
          </a:prstGeom>
          <a:noFill/>
        </p:spPr>
        <p:txBody>
          <a:bodyPr wrap="none" rtlCol="0">
            <a:spAutoFit/>
          </a:bodyPr>
          <a:lstStyle/>
          <a:p>
            <a:r>
              <a:rPr lang="fr-FR" sz="1100" dirty="0">
                <a:latin typeface="Calibri" panose="020F0502020204030204" pitchFamily="34" charset="0"/>
                <a:cs typeface="Calibri" panose="020F0502020204030204" pitchFamily="34" charset="0"/>
              </a:rPr>
              <a:t>15</a:t>
            </a:r>
          </a:p>
        </p:txBody>
      </p:sp>
      <p:pic>
        <p:nvPicPr>
          <p:cNvPr id="3" name="Image 2">
            <a:extLst>
              <a:ext uri="{FF2B5EF4-FFF2-40B4-BE49-F238E27FC236}">
                <a16:creationId xmlns:a16="http://schemas.microsoft.com/office/drawing/2014/main" id="{8856B73C-BEA1-21C1-953E-FBD5F3F52313}"/>
              </a:ext>
            </a:extLst>
          </p:cNvPr>
          <p:cNvPicPr>
            <a:picLocks noChangeAspect="1"/>
          </p:cNvPicPr>
          <p:nvPr/>
        </p:nvPicPr>
        <p:blipFill>
          <a:blip r:embed="rId3"/>
          <a:stretch>
            <a:fillRect/>
          </a:stretch>
        </p:blipFill>
        <p:spPr>
          <a:xfrm>
            <a:off x="767408" y="1268760"/>
            <a:ext cx="9534525" cy="3528392"/>
          </a:xfrm>
          <a:prstGeom prst="rect">
            <a:avLst/>
          </a:prstGeom>
        </p:spPr>
      </p:pic>
      <p:pic>
        <p:nvPicPr>
          <p:cNvPr id="6" name="Image 5">
            <a:extLst>
              <a:ext uri="{FF2B5EF4-FFF2-40B4-BE49-F238E27FC236}">
                <a16:creationId xmlns:a16="http://schemas.microsoft.com/office/drawing/2014/main" id="{F2290A09-EC30-B756-75FA-1E384861DA57}"/>
              </a:ext>
            </a:extLst>
          </p:cNvPr>
          <p:cNvPicPr>
            <a:picLocks noChangeAspect="1"/>
          </p:cNvPicPr>
          <p:nvPr/>
        </p:nvPicPr>
        <p:blipFill>
          <a:blip r:embed="rId4"/>
          <a:stretch>
            <a:fillRect/>
          </a:stretch>
        </p:blipFill>
        <p:spPr>
          <a:xfrm>
            <a:off x="5087888" y="620688"/>
            <a:ext cx="4229100" cy="1943100"/>
          </a:xfrm>
          <a:prstGeom prst="rect">
            <a:avLst/>
          </a:prstGeom>
        </p:spPr>
      </p:pic>
    </p:spTree>
    <p:extLst>
      <p:ext uri="{BB962C8B-B14F-4D97-AF65-F5344CB8AC3E}">
        <p14:creationId xmlns:p14="http://schemas.microsoft.com/office/powerpoint/2010/main" val="614254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1F49E41E-403E-45E3-AE81-0A21449738BA}"/>
              </a:ext>
            </a:extLst>
          </p:cNvPr>
          <p:cNvSpPr txBox="1"/>
          <p:nvPr/>
        </p:nvSpPr>
        <p:spPr>
          <a:xfrm>
            <a:off x="6456040" y="6453336"/>
            <a:ext cx="328936" cy="261610"/>
          </a:xfrm>
          <a:prstGeom prst="rect">
            <a:avLst/>
          </a:prstGeom>
          <a:noFill/>
        </p:spPr>
        <p:txBody>
          <a:bodyPr wrap="none" rtlCol="0">
            <a:spAutoFit/>
          </a:bodyPr>
          <a:lstStyle/>
          <a:p>
            <a:r>
              <a:rPr lang="fr-FR" sz="1100" dirty="0">
                <a:latin typeface="Calibri" panose="020F0502020204030204" pitchFamily="34" charset="0"/>
                <a:cs typeface="Calibri" panose="020F0502020204030204" pitchFamily="34" charset="0"/>
              </a:rPr>
              <a:t>16</a:t>
            </a:r>
          </a:p>
        </p:txBody>
      </p:sp>
      <p:pic>
        <p:nvPicPr>
          <p:cNvPr id="2" name="Image 1">
            <a:extLst>
              <a:ext uri="{FF2B5EF4-FFF2-40B4-BE49-F238E27FC236}">
                <a16:creationId xmlns:a16="http://schemas.microsoft.com/office/drawing/2014/main" id="{9CBEEF9F-C42C-4824-B421-F6C69ABCBA95}"/>
              </a:ext>
            </a:extLst>
          </p:cNvPr>
          <p:cNvPicPr>
            <a:picLocks noChangeAspect="1"/>
          </p:cNvPicPr>
          <p:nvPr/>
        </p:nvPicPr>
        <p:blipFill>
          <a:blip r:embed="rId3"/>
          <a:stretch>
            <a:fillRect/>
          </a:stretch>
        </p:blipFill>
        <p:spPr>
          <a:xfrm>
            <a:off x="4439816" y="4289989"/>
            <a:ext cx="2456901" cy="98297"/>
          </a:xfrm>
          <a:prstGeom prst="rect">
            <a:avLst/>
          </a:prstGeom>
          <a:solidFill>
            <a:schemeClr val="bg1"/>
          </a:solidFill>
        </p:spPr>
      </p:pic>
      <p:pic>
        <p:nvPicPr>
          <p:cNvPr id="5" name="Image 4">
            <a:extLst>
              <a:ext uri="{FF2B5EF4-FFF2-40B4-BE49-F238E27FC236}">
                <a16:creationId xmlns:a16="http://schemas.microsoft.com/office/drawing/2014/main" id="{AD31B6E3-2BE8-187A-2C71-AD85DB26C9EA}"/>
              </a:ext>
            </a:extLst>
          </p:cNvPr>
          <p:cNvPicPr>
            <a:picLocks noChangeAspect="1"/>
          </p:cNvPicPr>
          <p:nvPr/>
        </p:nvPicPr>
        <p:blipFill>
          <a:blip r:embed="rId4"/>
          <a:stretch>
            <a:fillRect/>
          </a:stretch>
        </p:blipFill>
        <p:spPr>
          <a:xfrm>
            <a:off x="357187" y="0"/>
            <a:ext cx="11643469" cy="5877272"/>
          </a:xfrm>
          <a:prstGeom prst="rect">
            <a:avLst/>
          </a:prstGeom>
        </p:spPr>
      </p:pic>
      <p:sp>
        <p:nvSpPr>
          <p:cNvPr id="6" name="Rectangle 5">
            <a:extLst>
              <a:ext uri="{FF2B5EF4-FFF2-40B4-BE49-F238E27FC236}">
                <a16:creationId xmlns:a16="http://schemas.microsoft.com/office/drawing/2014/main" id="{78AC2743-503B-E4D7-3DF6-FAC3D2144497}"/>
              </a:ext>
            </a:extLst>
          </p:cNvPr>
          <p:cNvSpPr/>
          <p:nvPr/>
        </p:nvSpPr>
        <p:spPr>
          <a:xfrm>
            <a:off x="2855640" y="332656"/>
            <a:ext cx="684076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7242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5ECF9D9-ADF2-48BA-B2C6-06A1D32A3833}"/>
              </a:ext>
            </a:extLst>
          </p:cNvPr>
          <p:cNvSpPr txBox="1"/>
          <p:nvPr/>
        </p:nvSpPr>
        <p:spPr>
          <a:xfrm>
            <a:off x="9598071" y="2500320"/>
            <a:ext cx="184731" cy="369332"/>
          </a:xfrm>
          <a:prstGeom prst="rect">
            <a:avLst/>
          </a:prstGeom>
          <a:noFill/>
        </p:spPr>
        <p:txBody>
          <a:bodyPr wrap="none" rtlCol="0">
            <a:spAutoFit/>
          </a:bodyPr>
          <a:lstStyle/>
          <a:p>
            <a:endParaRPr lang="fr-FR" dirty="0"/>
          </a:p>
        </p:txBody>
      </p:sp>
      <p:sp>
        <p:nvSpPr>
          <p:cNvPr id="5" name="ZoneTexte 4">
            <a:extLst>
              <a:ext uri="{FF2B5EF4-FFF2-40B4-BE49-F238E27FC236}">
                <a16:creationId xmlns:a16="http://schemas.microsoft.com/office/drawing/2014/main" id="{A09CFF8F-92F7-4A23-8966-8EB87FB3CD67}"/>
              </a:ext>
            </a:extLst>
          </p:cNvPr>
          <p:cNvSpPr txBox="1"/>
          <p:nvPr/>
        </p:nvSpPr>
        <p:spPr>
          <a:xfrm>
            <a:off x="6312024" y="6460108"/>
            <a:ext cx="325730" cy="261610"/>
          </a:xfrm>
          <a:prstGeom prst="rect">
            <a:avLst/>
          </a:prstGeom>
          <a:noFill/>
        </p:spPr>
        <p:txBody>
          <a:bodyPr wrap="none" rtlCol="0">
            <a:spAutoFit/>
          </a:bodyPr>
          <a:lstStyle/>
          <a:p>
            <a:r>
              <a:rPr lang="fr-FR" sz="1100" dirty="0"/>
              <a:t>17</a:t>
            </a:r>
          </a:p>
        </p:txBody>
      </p:sp>
      <p:pic>
        <p:nvPicPr>
          <p:cNvPr id="8" name="Image 7">
            <a:extLst>
              <a:ext uri="{FF2B5EF4-FFF2-40B4-BE49-F238E27FC236}">
                <a16:creationId xmlns:a16="http://schemas.microsoft.com/office/drawing/2014/main" id="{01DCEE8E-E9A0-7B56-46D9-7CFE7054F2F6}"/>
              </a:ext>
            </a:extLst>
          </p:cNvPr>
          <p:cNvPicPr>
            <a:picLocks noChangeAspect="1"/>
          </p:cNvPicPr>
          <p:nvPr/>
        </p:nvPicPr>
        <p:blipFill>
          <a:blip r:embed="rId3"/>
          <a:stretch>
            <a:fillRect/>
          </a:stretch>
        </p:blipFill>
        <p:spPr>
          <a:xfrm>
            <a:off x="-1" y="2576"/>
            <a:ext cx="11969227" cy="6162727"/>
          </a:xfrm>
          <a:prstGeom prst="rect">
            <a:avLst/>
          </a:prstGeom>
        </p:spPr>
      </p:pic>
      <p:sp>
        <p:nvSpPr>
          <p:cNvPr id="9" name="Flèche : gauche 8">
            <a:extLst>
              <a:ext uri="{FF2B5EF4-FFF2-40B4-BE49-F238E27FC236}">
                <a16:creationId xmlns:a16="http://schemas.microsoft.com/office/drawing/2014/main" id="{29EAE300-79DB-AAC0-5E6A-3DB3D8119210}"/>
              </a:ext>
            </a:extLst>
          </p:cNvPr>
          <p:cNvSpPr/>
          <p:nvPr/>
        </p:nvSpPr>
        <p:spPr>
          <a:xfrm rot="18290173">
            <a:off x="11073741" y="5050189"/>
            <a:ext cx="738000" cy="232452"/>
          </a:xfrm>
          <a:prstGeom prst="left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highlight>
                <a:srgbClr val="FFFF00"/>
              </a:highlight>
            </a:endParaRPr>
          </a:p>
        </p:txBody>
      </p:sp>
    </p:spTree>
    <p:extLst>
      <p:ext uri="{BB962C8B-B14F-4D97-AF65-F5344CB8AC3E}">
        <p14:creationId xmlns:p14="http://schemas.microsoft.com/office/powerpoint/2010/main" val="2775221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0ACB5-B073-CB48-B06C-DC6D46688D79}"/>
              </a:ext>
            </a:extLst>
          </p:cNvPr>
          <p:cNvSpPr>
            <a:spLocks noGrp="1"/>
          </p:cNvSpPr>
          <p:nvPr>
            <p:ph type="title"/>
          </p:nvPr>
        </p:nvSpPr>
        <p:spPr>
          <a:xfrm>
            <a:off x="3463012" y="1869534"/>
            <a:ext cx="7601540" cy="637562"/>
          </a:xfrm>
        </p:spPr>
        <p:txBody>
          <a:bodyPr/>
          <a:lstStyle/>
          <a:p>
            <a:r>
              <a:rPr lang="fr-FR" sz="2000" dirty="0">
                <a:solidFill>
                  <a:srgbClr val="00B0F0"/>
                </a:solidFill>
              </a:rPr>
              <a:t>La Déclaration d’Obligation d’Emploi de Travailleurs Handicapés </a:t>
            </a:r>
            <a:br>
              <a:rPr lang="fr-FR" sz="2000" dirty="0">
                <a:solidFill>
                  <a:srgbClr val="00B0F0"/>
                </a:solidFill>
              </a:rPr>
            </a:br>
            <a:r>
              <a:rPr lang="fr-FR" sz="2000" dirty="0">
                <a:solidFill>
                  <a:srgbClr val="00B0F0"/>
                </a:solidFill>
              </a:rPr>
              <a:t>DOETH - 2024</a:t>
            </a:r>
            <a:br>
              <a:rPr lang="fr-FR" sz="2000" dirty="0"/>
            </a:br>
            <a:br>
              <a:rPr lang="fr-FR" sz="2000" dirty="0"/>
            </a:br>
            <a:endParaRPr lang="fr-FR" sz="2000" dirty="0"/>
          </a:p>
        </p:txBody>
      </p:sp>
      <p:sp>
        <p:nvSpPr>
          <p:cNvPr id="4" name="Titre 1">
            <a:extLst>
              <a:ext uri="{FF2B5EF4-FFF2-40B4-BE49-F238E27FC236}">
                <a16:creationId xmlns:a16="http://schemas.microsoft.com/office/drawing/2014/main" id="{E34CD430-F18E-4908-9F08-F3C6A1E0CEBF}"/>
              </a:ext>
            </a:extLst>
          </p:cNvPr>
          <p:cNvSpPr txBox="1">
            <a:spLocks/>
          </p:cNvSpPr>
          <p:nvPr/>
        </p:nvSpPr>
        <p:spPr>
          <a:xfrm>
            <a:off x="3441680" y="3110218"/>
            <a:ext cx="7334840" cy="2190989"/>
          </a:xfrm>
          <a:prstGeom prst="rect">
            <a:avLst/>
          </a:prstGeom>
        </p:spPr>
        <p:txBody>
          <a:bodyPr/>
          <a:lst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stStyle>
          <a:p>
            <a:pPr marL="342900" indent="-342900">
              <a:buFontTx/>
              <a:buChar char="-"/>
            </a:pPr>
            <a:r>
              <a:rPr lang="fr-FR" sz="2000" dirty="0"/>
              <a:t>La campagne annuelle de déclaration</a:t>
            </a:r>
          </a:p>
          <a:p>
            <a:pPr marL="342900" indent="-342900">
              <a:buFontTx/>
              <a:buChar char="-"/>
            </a:pPr>
            <a:r>
              <a:rPr lang="fr-FR" sz="2000" dirty="0"/>
              <a:t>Se connecter au portail </a:t>
            </a:r>
            <a:r>
              <a:rPr lang="fr-FR" sz="2000" dirty="0" err="1"/>
              <a:t>Pep’s</a:t>
            </a:r>
            <a:r>
              <a:rPr lang="fr-FR" sz="2000" dirty="0"/>
              <a:t> pour accéder à la déclaration</a:t>
            </a:r>
          </a:p>
          <a:p>
            <a:pPr marL="342900" indent="-342900">
              <a:buFontTx/>
              <a:buChar char="-"/>
            </a:pPr>
            <a:r>
              <a:rPr lang="fr-FR" sz="2000" dirty="0"/>
              <a:t>Les bénéficiaires de l’obligation d’emploi</a:t>
            </a:r>
          </a:p>
          <a:p>
            <a:pPr marL="342900" indent="-342900">
              <a:buFontTx/>
              <a:buChar char="-"/>
            </a:pPr>
            <a:r>
              <a:rPr lang="fr-FR" sz="2000" dirty="0"/>
              <a:t>Modalité de valorisation des actions à destination des BOE</a:t>
            </a:r>
          </a:p>
          <a:p>
            <a:pPr marL="342900" indent="-342900">
              <a:buFontTx/>
              <a:buChar char="-"/>
            </a:pPr>
            <a:r>
              <a:rPr lang="fr-FR" sz="2000" dirty="0"/>
              <a:t>Le calcul de la contribution</a:t>
            </a:r>
          </a:p>
          <a:p>
            <a:pPr marL="342900" indent="-342900">
              <a:buFontTx/>
              <a:buChar char="-"/>
            </a:pPr>
            <a:r>
              <a:rPr lang="fr-FR" sz="2000" dirty="0"/>
              <a:t>Le recueil statistique</a:t>
            </a:r>
          </a:p>
          <a:p>
            <a:pPr marL="342900" indent="-342900">
              <a:buFontTx/>
              <a:buChar char="-"/>
            </a:pPr>
            <a:r>
              <a:rPr lang="fr-FR" sz="2000" dirty="0"/>
              <a:t>La validation de la déclaration</a:t>
            </a:r>
            <a:br>
              <a:rPr lang="fr-FR" sz="2000" dirty="0"/>
            </a:br>
            <a:endParaRPr lang="fr-FR" sz="2000" dirty="0"/>
          </a:p>
        </p:txBody>
      </p:sp>
      <p:sp>
        <p:nvSpPr>
          <p:cNvPr id="3" name="Espace réservé du numéro de diapositive 2">
            <a:extLst>
              <a:ext uri="{FF2B5EF4-FFF2-40B4-BE49-F238E27FC236}">
                <a16:creationId xmlns:a16="http://schemas.microsoft.com/office/drawing/2014/main" id="{95F98784-B860-48C4-AAE9-93B14890DFF0}"/>
              </a:ext>
            </a:extLst>
          </p:cNvPr>
          <p:cNvSpPr>
            <a:spLocks noGrp="1"/>
          </p:cNvSpPr>
          <p:nvPr>
            <p:ph type="sldNum" sz="quarter" idx="11"/>
          </p:nvPr>
        </p:nvSpPr>
        <p:spPr/>
        <p:txBody>
          <a:bodyPr/>
          <a:lstStyle/>
          <a:p>
            <a:fld id="{437D0B57-7CC7-4CCE-98F6-30C4D7880FC3}" type="slidenum">
              <a:rPr lang="fr-FR" smtClean="0"/>
              <a:pPr/>
              <a:t>2</a:t>
            </a:fld>
            <a:endParaRPr lang="fr-FR" dirty="0"/>
          </a:p>
        </p:txBody>
      </p:sp>
    </p:spTree>
    <p:extLst>
      <p:ext uri="{BB962C8B-B14F-4D97-AF65-F5344CB8AC3E}">
        <p14:creationId xmlns:p14="http://schemas.microsoft.com/office/powerpoint/2010/main" val="3518536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5101734" y="1461846"/>
            <a:ext cx="4392488" cy="959042"/>
          </a:xfrm>
        </p:spPr>
        <p:txBody>
          <a:bodyPr/>
          <a:lstStyle/>
          <a:p>
            <a:pPr algn="ctr"/>
            <a:r>
              <a:rPr lang="fr-FR" sz="2800" b="1" dirty="0">
                <a:solidFill>
                  <a:srgbClr val="00B0F0"/>
                </a:solidFill>
                <a:latin typeface="Calibri" panose="020F0502020204030204" pitchFamily="34" charset="0"/>
                <a:cs typeface="Calibri" panose="020F0502020204030204" pitchFamily="34" charset="0"/>
              </a:rPr>
              <a:t>L’effectif Total Rémunéré (ETR)</a:t>
            </a:r>
          </a:p>
        </p:txBody>
      </p:sp>
      <p:sp>
        <p:nvSpPr>
          <p:cNvPr id="9" name="ZoneTexte 8">
            <a:extLst>
              <a:ext uri="{FF2B5EF4-FFF2-40B4-BE49-F238E27FC236}">
                <a16:creationId xmlns:a16="http://schemas.microsoft.com/office/drawing/2014/main" id="{E9CBA4C1-43CE-46EF-B24D-33C0C273DC24}"/>
              </a:ext>
            </a:extLst>
          </p:cNvPr>
          <p:cNvSpPr txBox="1"/>
          <p:nvPr/>
        </p:nvSpPr>
        <p:spPr>
          <a:xfrm>
            <a:off x="3863752" y="3284984"/>
            <a:ext cx="7676278"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Vous devez prendre en compte l’ensemble des agents que vous avez comptabilisé en ETP en comptant pour 1 unité chaque agent retenu</a:t>
            </a:r>
            <a:endPar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fr-FR" dirty="0">
              <a:solidFill>
                <a:srgbClr val="000000"/>
              </a:solidFill>
              <a:latin typeface="Calibri" panose="020F0502020204030204" pitchFamily="34" charset="0"/>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dirty="0">
                <a:solidFill>
                  <a:srgbClr val="000000"/>
                </a:solidFill>
                <a:latin typeface="Calibri" panose="020F0502020204030204" pitchFamily="34" charset="0"/>
                <a:cs typeface="Calibri" panose="020F0502020204030204" pitchFamily="34" charset="0"/>
              </a:rPr>
              <a:t>L’</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ETR est alors utilisé pour calculer votre taux d'emploi direct de travailleurs handicapés.</a:t>
            </a:r>
          </a:p>
        </p:txBody>
      </p:sp>
      <p:sp>
        <p:nvSpPr>
          <p:cNvPr id="3" name="Espace réservé du numéro de diapositive 2">
            <a:extLst>
              <a:ext uri="{FF2B5EF4-FFF2-40B4-BE49-F238E27FC236}">
                <a16:creationId xmlns:a16="http://schemas.microsoft.com/office/drawing/2014/main" id="{69366680-F8F1-4730-8B32-0E03E03F1FD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7D0B57-7CC7-4CCE-98F6-30C4D7880FC3}" type="slidenum">
              <a:rPr kumimoji="0" lang="fr-FR" sz="10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0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60920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689736" y="980728"/>
            <a:ext cx="7098960" cy="576064"/>
          </a:xfrm>
        </p:spPr>
        <p:txBody>
          <a:bodyPr/>
          <a:lstStyle/>
          <a:p>
            <a:r>
              <a:rPr lang="fr-FR" sz="2800" b="1" dirty="0">
                <a:solidFill>
                  <a:srgbClr val="00B0F0"/>
                </a:solidFill>
                <a:latin typeface="Calibri" panose="020F0502020204030204" pitchFamily="34" charset="0"/>
                <a:cs typeface="Calibri" panose="020F0502020204030204" pitchFamily="34" charset="0"/>
              </a:rPr>
              <a:t>Cas particulier : agent non titulaire recruté sur un emploi non permanent</a:t>
            </a:r>
          </a:p>
        </p:txBody>
      </p:sp>
      <p:sp>
        <p:nvSpPr>
          <p:cNvPr id="9" name="ZoneTexte 8">
            <a:extLst>
              <a:ext uri="{FF2B5EF4-FFF2-40B4-BE49-F238E27FC236}">
                <a16:creationId xmlns:a16="http://schemas.microsoft.com/office/drawing/2014/main" id="{AAB158BB-CF54-432B-8997-81DBD0DDB348}"/>
              </a:ext>
            </a:extLst>
          </p:cNvPr>
          <p:cNvSpPr txBox="1"/>
          <p:nvPr/>
        </p:nvSpPr>
        <p:spPr>
          <a:xfrm>
            <a:off x="3863752" y="2780928"/>
            <a:ext cx="6924944" cy="2585323"/>
          </a:xfrm>
          <a:prstGeom prst="rect">
            <a:avLst/>
          </a:prstGeom>
          <a:noFill/>
        </p:spPr>
        <p:txBody>
          <a:bodyPr wrap="square" rtlCol="0">
            <a:spAutoFit/>
          </a:bodyPr>
          <a:lstStyle/>
          <a:p>
            <a:r>
              <a:rPr lang="fr-FR" sz="1800" kern="1200" dirty="0">
                <a:latin typeface="Calibri" panose="020F0502020204030204" pitchFamily="34" charset="0"/>
                <a:cs typeface="Calibri" panose="020F0502020204030204" pitchFamily="34" charset="0"/>
              </a:rPr>
              <a:t>Vous pouvez les comptabiliser sous 2 conditions cumulatives :</a:t>
            </a:r>
            <a:endParaRPr lang="fr-FR" sz="1800" kern="1200" dirty="0"/>
          </a:p>
          <a:p>
            <a:endParaRPr lang="fr-FR" sz="1800" kern="1200" dirty="0"/>
          </a:p>
          <a:p>
            <a:pPr marL="342900" indent="-342900">
              <a:buAutoNum type="arabicParenR"/>
            </a:pPr>
            <a:r>
              <a:rPr lang="fr-FR" sz="1800" kern="1200" dirty="0">
                <a:latin typeface="Calibri" panose="020F0502020204030204" pitchFamily="34" charset="0"/>
                <a:cs typeface="Calibri" panose="020F0502020204030204" pitchFamily="34" charset="0"/>
              </a:rPr>
              <a:t>Ils sont dans vos effectifs au 31/12/2023</a:t>
            </a:r>
          </a:p>
          <a:p>
            <a:endParaRPr lang="fr-FR" sz="1800" kern="1200" dirty="0">
              <a:latin typeface="Calibri" panose="020F0502020204030204" pitchFamily="34" charset="0"/>
              <a:cs typeface="Calibri" panose="020F0502020204030204" pitchFamily="34" charset="0"/>
            </a:endParaRPr>
          </a:p>
          <a:p>
            <a:endParaRPr lang="fr-FR" sz="1800" kern="1200" dirty="0">
              <a:latin typeface="Calibri" panose="020F0502020204030204" pitchFamily="34" charset="0"/>
              <a:cs typeface="Calibri" panose="020F0502020204030204" pitchFamily="34" charset="0"/>
            </a:endParaRPr>
          </a:p>
          <a:p>
            <a:r>
              <a:rPr lang="fr-FR" dirty="0">
                <a:latin typeface="Calibri" panose="020F0502020204030204" pitchFamily="34" charset="0"/>
                <a:cs typeface="Calibri" panose="020F0502020204030204" pitchFamily="34" charset="0"/>
              </a:rPr>
              <a:t>2)   Ils ont été rémunérés pendant une période supérieure à 6 mois entre le 1</a:t>
            </a:r>
            <a:r>
              <a:rPr lang="fr-FR" baseline="30000" dirty="0">
                <a:latin typeface="Calibri" panose="020F0502020204030204" pitchFamily="34" charset="0"/>
                <a:cs typeface="Calibri" panose="020F0502020204030204" pitchFamily="34" charset="0"/>
              </a:rPr>
              <a:t>er</a:t>
            </a:r>
            <a:r>
              <a:rPr lang="fr-FR" dirty="0">
                <a:latin typeface="Calibri" panose="020F0502020204030204" pitchFamily="34" charset="0"/>
                <a:cs typeface="Calibri" panose="020F0502020204030204" pitchFamily="34" charset="0"/>
              </a:rPr>
              <a:t> janvier et le 31 décembre 2023. Cette période pouvant être discontinue.</a:t>
            </a:r>
            <a:endParaRPr lang="fr-FR" sz="1800" kern="1200" dirty="0">
              <a:latin typeface="Calibri" panose="020F0502020204030204" pitchFamily="34" charset="0"/>
              <a:cs typeface="Calibri" panose="020F0502020204030204" pitchFamily="34" charset="0"/>
            </a:endParaRPr>
          </a:p>
          <a:p>
            <a:endParaRPr lang="fr-FR" sz="1800" kern="1200" dirty="0">
              <a:latin typeface="Calibri" panose="020F0502020204030204" pitchFamily="34" charset="0"/>
              <a:cs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16622C4F-8032-45F3-BF92-931D7E5BCCB8}"/>
              </a:ext>
            </a:extLst>
          </p:cNvPr>
          <p:cNvSpPr>
            <a:spLocks noGrp="1"/>
          </p:cNvSpPr>
          <p:nvPr>
            <p:ph type="sldNum" sz="quarter" idx="10"/>
          </p:nvPr>
        </p:nvSpPr>
        <p:spPr/>
        <p:txBody>
          <a:bodyPr/>
          <a:lstStyle/>
          <a:p>
            <a:fld id="{437D0B57-7CC7-4CCE-98F6-30C4D7880FC3}" type="slidenum">
              <a:rPr lang="fr-FR" smtClean="0"/>
              <a:pPr/>
              <a:t>21</a:t>
            </a:fld>
            <a:endParaRPr lang="fr-FR" dirty="0"/>
          </a:p>
        </p:txBody>
      </p:sp>
    </p:spTree>
    <p:extLst>
      <p:ext uri="{BB962C8B-B14F-4D97-AF65-F5344CB8AC3E}">
        <p14:creationId xmlns:p14="http://schemas.microsoft.com/office/powerpoint/2010/main" val="2796711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689736" y="980728"/>
            <a:ext cx="7098960" cy="576064"/>
          </a:xfrm>
        </p:spPr>
        <p:txBody>
          <a:bodyPr/>
          <a:lstStyle/>
          <a:p>
            <a:r>
              <a:rPr lang="fr-FR" sz="2800" b="1" dirty="0">
                <a:solidFill>
                  <a:srgbClr val="00B0F0"/>
                </a:solidFill>
                <a:latin typeface="Calibri" panose="020F0502020204030204" pitchFamily="34" charset="0"/>
                <a:cs typeface="Calibri" panose="020F0502020204030204" pitchFamily="34" charset="0"/>
              </a:rPr>
              <a:t>Ne pas comptabiliser ni en ETP ni en ETR</a:t>
            </a:r>
          </a:p>
        </p:txBody>
      </p:sp>
      <p:sp>
        <p:nvSpPr>
          <p:cNvPr id="14" name="ZoneTexte 13">
            <a:extLst>
              <a:ext uri="{FF2B5EF4-FFF2-40B4-BE49-F238E27FC236}">
                <a16:creationId xmlns:a16="http://schemas.microsoft.com/office/drawing/2014/main" id="{96DDCEE9-2000-4D8A-B622-51F9129FFDD6}"/>
              </a:ext>
            </a:extLst>
          </p:cNvPr>
          <p:cNvSpPr txBox="1"/>
          <p:nvPr/>
        </p:nvSpPr>
        <p:spPr>
          <a:xfrm>
            <a:off x="4511824" y="1906954"/>
            <a:ext cx="7026952" cy="4247317"/>
          </a:xfrm>
          <a:prstGeom prst="rect">
            <a:avLst/>
          </a:prstGeom>
          <a:noFill/>
        </p:spPr>
        <p:txBody>
          <a:bodyPr wrap="square" rtlCol="0">
            <a:spAutoFit/>
          </a:bodyPr>
          <a:lstStyle/>
          <a:p>
            <a:pPr marL="285750" indent="-285750" algn="just">
              <a:buFont typeface="Wingdings" panose="05000000000000000000" pitchFamily="2" charset="2"/>
              <a:buChar char="v"/>
            </a:pPr>
            <a:r>
              <a:rPr lang="fr-FR" dirty="0">
                <a:latin typeface="Calibri" panose="020F0502020204030204" pitchFamily="34" charset="0"/>
                <a:cs typeface="Calibri" panose="020F0502020204030204" pitchFamily="34" charset="0"/>
              </a:rPr>
              <a:t>Les élus qui ne perçoivent pas une rémunération mais une indemnité de fonction</a:t>
            </a:r>
          </a:p>
          <a:p>
            <a:pPr algn="just"/>
            <a:endParaRPr lang="fr-FR"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v"/>
            </a:pPr>
            <a:r>
              <a:rPr lang="fr-FR" dirty="0">
                <a:latin typeface="Calibri" panose="020F0502020204030204" pitchFamily="34" charset="0"/>
                <a:cs typeface="Calibri" panose="020F0502020204030204" pitchFamily="34" charset="0"/>
              </a:rPr>
              <a:t>Les apprentis, les emplois aidés CUI </a:t>
            </a:r>
            <a:r>
              <a:rPr lang="fr-FR" sz="1800" dirty="0">
                <a:latin typeface="Calibri" panose="020F0502020204030204" pitchFamily="34" charset="0"/>
                <a:cs typeface="Calibri" panose="020F0502020204030204" pitchFamily="34" charset="0"/>
              </a:rPr>
              <a:t>(contrat unique d’insertion), CAE (contrat d’accompagnement dans l’emploi) PEC (parcours emploi compétences) </a:t>
            </a:r>
            <a:r>
              <a:rPr lang="fr-FR" dirty="0">
                <a:latin typeface="Calibri" panose="020F0502020204030204" pitchFamily="34" charset="0"/>
                <a:cs typeface="Calibri" panose="020F0502020204030204" pitchFamily="34" charset="0"/>
              </a:rPr>
              <a:t>parce qu’ils ne font pas partis des emplois permanents</a:t>
            </a:r>
          </a:p>
          <a:p>
            <a:pPr algn="just"/>
            <a:endParaRPr lang="fr-FR"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v"/>
            </a:pPr>
            <a:r>
              <a:rPr lang="fr-FR" dirty="0">
                <a:latin typeface="Calibri" panose="020F0502020204030204" pitchFamily="34" charset="0"/>
                <a:cs typeface="Calibri" panose="020F0502020204030204" pitchFamily="34" charset="0"/>
              </a:rPr>
              <a:t>Les services civiques</a:t>
            </a:r>
          </a:p>
          <a:p>
            <a:pPr marL="285750" indent="-285750" algn="just">
              <a:buFont typeface="Wingdings" panose="05000000000000000000" pitchFamily="2" charset="2"/>
              <a:buChar char="v"/>
            </a:pPr>
            <a:endParaRPr lang="fr-FR"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v"/>
            </a:pPr>
            <a:r>
              <a:rPr lang="fr-FR" dirty="0">
                <a:latin typeface="Calibri" panose="020F0502020204030204" pitchFamily="34" charset="0"/>
                <a:cs typeface="Calibri" panose="020F0502020204030204" pitchFamily="34" charset="0"/>
              </a:rPr>
              <a:t>Les agents détachés de la collectivité</a:t>
            </a:r>
          </a:p>
          <a:p>
            <a:pPr algn="just"/>
            <a:endParaRPr lang="fr-FR"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v"/>
            </a:pPr>
            <a:r>
              <a:rPr lang="fr-FR" dirty="0">
                <a:latin typeface="Calibri" panose="020F0502020204030204" pitchFamily="34" charset="0"/>
                <a:cs typeface="Calibri" panose="020F0502020204030204" pitchFamily="34" charset="0"/>
              </a:rPr>
              <a:t>Les stagiaires (même s’ils perçoivent une indemnité)</a:t>
            </a:r>
          </a:p>
          <a:p>
            <a:pPr algn="just"/>
            <a:endParaRPr lang="fr-FR"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v"/>
            </a:pPr>
            <a:r>
              <a:rPr lang="fr-FR" dirty="0">
                <a:latin typeface="Calibri" panose="020F0502020204030204" pitchFamily="34" charset="0"/>
                <a:cs typeface="Calibri" panose="020F0502020204030204" pitchFamily="34" charset="0"/>
              </a:rPr>
              <a:t>Les agents en disponibilité (pour maladie ou pour convenances personnelles ou congé parental)</a:t>
            </a:r>
          </a:p>
        </p:txBody>
      </p:sp>
      <p:sp>
        <p:nvSpPr>
          <p:cNvPr id="3" name="Espace réservé du numéro de diapositive 2">
            <a:extLst>
              <a:ext uri="{FF2B5EF4-FFF2-40B4-BE49-F238E27FC236}">
                <a16:creationId xmlns:a16="http://schemas.microsoft.com/office/drawing/2014/main" id="{B7C9BEA7-C66D-4940-AA1D-83C7AC97E6A1}"/>
              </a:ext>
            </a:extLst>
          </p:cNvPr>
          <p:cNvSpPr>
            <a:spLocks noGrp="1"/>
          </p:cNvSpPr>
          <p:nvPr>
            <p:ph type="sldNum" sz="quarter" idx="10"/>
          </p:nvPr>
        </p:nvSpPr>
        <p:spPr/>
        <p:txBody>
          <a:bodyPr/>
          <a:lstStyle/>
          <a:p>
            <a:fld id="{437D0B57-7CC7-4CCE-98F6-30C4D7880FC3}" type="slidenum">
              <a:rPr lang="fr-FR" smtClean="0"/>
              <a:pPr/>
              <a:t>22</a:t>
            </a:fld>
            <a:endParaRPr lang="fr-FR" dirty="0"/>
          </a:p>
        </p:txBody>
      </p:sp>
    </p:spTree>
    <p:extLst>
      <p:ext uri="{BB962C8B-B14F-4D97-AF65-F5344CB8AC3E}">
        <p14:creationId xmlns:p14="http://schemas.microsoft.com/office/powerpoint/2010/main" val="3838088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689736" y="980728"/>
            <a:ext cx="7098960" cy="576064"/>
          </a:xfrm>
        </p:spPr>
        <p:txBody>
          <a:bodyPr/>
          <a:lstStyle/>
          <a:p>
            <a:r>
              <a:rPr lang="fr-FR" sz="2800" b="1" dirty="0">
                <a:solidFill>
                  <a:srgbClr val="00B0F0"/>
                </a:solidFill>
                <a:latin typeface="Calibri" panose="020F0502020204030204" pitchFamily="34" charset="0"/>
                <a:cs typeface="Calibri" panose="020F0502020204030204" pitchFamily="34" charset="0"/>
              </a:rPr>
              <a:t>Ne pas comptabiliser ni en ETP ni en ETR</a:t>
            </a:r>
          </a:p>
        </p:txBody>
      </p:sp>
      <p:sp>
        <p:nvSpPr>
          <p:cNvPr id="14" name="ZoneTexte 13">
            <a:extLst>
              <a:ext uri="{FF2B5EF4-FFF2-40B4-BE49-F238E27FC236}">
                <a16:creationId xmlns:a16="http://schemas.microsoft.com/office/drawing/2014/main" id="{96DDCEE9-2000-4D8A-B622-51F9129FFDD6}"/>
              </a:ext>
            </a:extLst>
          </p:cNvPr>
          <p:cNvSpPr txBox="1"/>
          <p:nvPr/>
        </p:nvSpPr>
        <p:spPr>
          <a:xfrm>
            <a:off x="3689736" y="2276872"/>
            <a:ext cx="7904834" cy="4493538"/>
          </a:xfrm>
          <a:prstGeom prst="rect">
            <a:avLst/>
          </a:prstGeom>
          <a:noFill/>
        </p:spPr>
        <p:txBody>
          <a:bodyPr wrap="square" rtlCol="0">
            <a:spAutoFit/>
          </a:bodyPr>
          <a:lstStyle/>
          <a:p>
            <a:pPr marL="285750" indent="-285750" algn="just">
              <a:buFont typeface="Wingdings" panose="05000000000000000000" pitchFamily="2" charset="2"/>
              <a:buChar char="v"/>
            </a:pPr>
            <a:r>
              <a:rPr lang="fr-FR" dirty="0">
                <a:latin typeface="Calibri" panose="020F0502020204030204" pitchFamily="34" charset="0"/>
                <a:cs typeface="Calibri" panose="020F0502020204030204" pitchFamily="34" charset="0"/>
              </a:rPr>
              <a:t>Les agents non titulaires lorsqu’ils remplacent des agents permanents momentanément indisponibles qui continuent à être rémunérés (longue maladie, maternité…)</a:t>
            </a:r>
          </a:p>
          <a:p>
            <a:pPr marL="285750" indent="-285750" algn="just">
              <a:buFont typeface="Wingdings" panose="05000000000000000000" pitchFamily="2" charset="2"/>
              <a:buChar char="v"/>
            </a:pPr>
            <a:endParaRPr lang="fr-FR"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v"/>
            </a:pPr>
            <a:r>
              <a:rPr lang="fr-FR" dirty="0">
                <a:latin typeface="Calibri" panose="020F0502020204030204" pitchFamily="34" charset="0"/>
                <a:cs typeface="Calibri" panose="020F0502020204030204" pitchFamily="34" charset="0"/>
              </a:rPr>
              <a:t>Le personnel médical pour les établissements publics de santé, les établissements publics sociaux et médicaux, les médecins, odontologistes, sages-femmes et pharmaciens visés à l’article L,6152-1 du code de la santé publique ainsi que les personnels enseignants et hospitaliers visés à l’article L.952-21 du code de l’éducation.</a:t>
            </a:r>
            <a:endParaRPr lang="fr-FR" kern="1200"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v"/>
            </a:pPr>
            <a:endParaRPr lang="fr-FR" sz="1600" dirty="0"/>
          </a:p>
          <a:p>
            <a:pPr marL="285750" indent="-285750" algn="just">
              <a:buFont typeface="Wingdings" panose="05000000000000000000" pitchFamily="2" charset="2"/>
              <a:buChar char="v"/>
            </a:pPr>
            <a:r>
              <a:rPr lang="fr-FR" dirty="0">
                <a:latin typeface="Calibri" panose="020F0502020204030204" pitchFamily="34" charset="0"/>
                <a:cs typeface="Calibri" panose="020F0502020204030204" pitchFamily="34" charset="0"/>
              </a:rPr>
              <a:t>Pour les centres de gestion de la </a:t>
            </a:r>
            <a:r>
              <a:rPr lang="fr-FR" u="sng" dirty="0">
                <a:latin typeface="Calibri" panose="020F0502020204030204" pitchFamily="34" charset="0"/>
                <a:cs typeface="Calibri" panose="020F0502020204030204" pitchFamily="34" charset="0"/>
              </a:rPr>
              <a:t>fonction publique territoriale</a:t>
            </a:r>
            <a:r>
              <a:rPr lang="fr-FR" dirty="0">
                <a:latin typeface="Calibri" panose="020F0502020204030204" pitchFamily="34" charset="0"/>
                <a:cs typeface="Calibri" panose="020F0502020204030204" pitchFamily="34" charset="0"/>
              </a:rPr>
              <a:t>, sont pris en compte </a:t>
            </a:r>
            <a:r>
              <a:rPr lang="fr-FR" u="sng" dirty="0">
                <a:latin typeface="Calibri" panose="020F0502020204030204" pitchFamily="34" charset="0"/>
                <a:cs typeface="Calibri" panose="020F0502020204030204" pitchFamily="34" charset="0"/>
              </a:rPr>
              <a:t>uniquement les agents permanents</a:t>
            </a:r>
            <a:r>
              <a:rPr lang="fr-FR" dirty="0">
                <a:latin typeface="Calibri" panose="020F0502020204030204" pitchFamily="34" charset="0"/>
                <a:cs typeface="Calibri" panose="020F0502020204030204" pitchFamily="34" charset="0"/>
              </a:rPr>
              <a:t>. Leurs agents non permanents sont comptabilisés dans les effectifs de la collectivité ou de l'établissement qui les accueille </a:t>
            </a:r>
            <a:r>
              <a:rPr lang="fr-FR" i="1" dirty="0">
                <a:latin typeface="Calibri" panose="020F0502020204030204" pitchFamily="34" charset="0"/>
                <a:cs typeface="Calibri" panose="020F0502020204030204" pitchFamily="34" charset="0"/>
              </a:rPr>
              <a:t>dans les conditions prévues à l'article L. 323-4-1du code général de la fonction publique</a:t>
            </a:r>
            <a:r>
              <a:rPr lang="fr-FR" dirty="0">
                <a:latin typeface="Calibri" panose="020F0502020204030204" pitchFamily="34" charset="0"/>
                <a:cs typeface="Calibri" panose="020F0502020204030204" pitchFamily="34" charset="0"/>
              </a:rPr>
              <a:t>, excepté lorsqu'ils remplacent des agents permanents momentanément indisponibles.</a:t>
            </a:r>
          </a:p>
        </p:txBody>
      </p:sp>
      <p:sp>
        <p:nvSpPr>
          <p:cNvPr id="3" name="Espace réservé du numéro de diapositive 2">
            <a:extLst>
              <a:ext uri="{FF2B5EF4-FFF2-40B4-BE49-F238E27FC236}">
                <a16:creationId xmlns:a16="http://schemas.microsoft.com/office/drawing/2014/main" id="{ADAA3F04-DB70-438D-9951-8C3B90995E61}"/>
              </a:ext>
            </a:extLst>
          </p:cNvPr>
          <p:cNvSpPr>
            <a:spLocks noGrp="1"/>
          </p:cNvSpPr>
          <p:nvPr>
            <p:ph type="sldNum" sz="quarter" idx="10"/>
          </p:nvPr>
        </p:nvSpPr>
        <p:spPr/>
        <p:txBody>
          <a:bodyPr/>
          <a:lstStyle/>
          <a:p>
            <a:fld id="{437D0B57-7CC7-4CCE-98F6-30C4D7880FC3}" type="slidenum">
              <a:rPr lang="fr-FR" smtClean="0"/>
              <a:pPr/>
              <a:t>23</a:t>
            </a:fld>
            <a:endParaRPr lang="fr-FR" dirty="0"/>
          </a:p>
        </p:txBody>
      </p:sp>
    </p:spTree>
    <p:extLst>
      <p:ext uri="{BB962C8B-B14F-4D97-AF65-F5344CB8AC3E}">
        <p14:creationId xmlns:p14="http://schemas.microsoft.com/office/powerpoint/2010/main" val="1133131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1205EC4-B7D0-FDA2-DC4D-D6136097B041}"/>
              </a:ext>
            </a:extLst>
          </p:cNvPr>
          <p:cNvPicPr>
            <a:picLocks noChangeAspect="1"/>
          </p:cNvPicPr>
          <p:nvPr/>
        </p:nvPicPr>
        <p:blipFill>
          <a:blip r:embed="rId3"/>
          <a:stretch>
            <a:fillRect/>
          </a:stretch>
        </p:blipFill>
        <p:spPr>
          <a:xfrm>
            <a:off x="-12879" y="-243408"/>
            <a:ext cx="10840181" cy="7264548"/>
          </a:xfrm>
          <a:prstGeom prst="rect">
            <a:avLst/>
          </a:prstGeom>
        </p:spPr>
      </p:pic>
      <p:pic>
        <p:nvPicPr>
          <p:cNvPr id="6" name="Image 5">
            <a:extLst>
              <a:ext uri="{FF2B5EF4-FFF2-40B4-BE49-F238E27FC236}">
                <a16:creationId xmlns:a16="http://schemas.microsoft.com/office/drawing/2014/main" id="{E380FEE8-0EEA-586C-F445-EA32A0E4FF4F}"/>
              </a:ext>
            </a:extLst>
          </p:cNvPr>
          <p:cNvPicPr>
            <a:picLocks noChangeAspect="1"/>
          </p:cNvPicPr>
          <p:nvPr/>
        </p:nvPicPr>
        <p:blipFill>
          <a:blip r:embed="rId4"/>
          <a:stretch>
            <a:fillRect/>
          </a:stretch>
        </p:blipFill>
        <p:spPr>
          <a:xfrm>
            <a:off x="10935432" y="1919478"/>
            <a:ext cx="749873" cy="213378"/>
          </a:xfrm>
          <a:prstGeom prst="rect">
            <a:avLst/>
          </a:prstGeom>
        </p:spPr>
      </p:pic>
      <p:sp>
        <p:nvSpPr>
          <p:cNvPr id="7" name="ZoneTexte 6">
            <a:extLst>
              <a:ext uri="{FF2B5EF4-FFF2-40B4-BE49-F238E27FC236}">
                <a16:creationId xmlns:a16="http://schemas.microsoft.com/office/drawing/2014/main" id="{5CC85E52-D602-04E6-C939-D08426903F69}"/>
              </a:ext>
            </a:extLst>
          </p:cNvPr>
          <p:cNvSpPr txBox="1"/>
          <p:nvPr/>
        </p:nvSpPr>
        <p:spPr>
          <a:xfrm>
            <a:off x="6341785" y="6673334"/>
            <a:ext cx="338554" cy="276999"/>
          </a:xfrm>
          <a:prstGeom prst="rect">
            <a:avLst/>
          </a:prstGeom>
          <a:noFill/>
        </p:spPr>
        <p:txBody>
          <a:bodyPr wrap="none" rtlCol="0">
            <a:spAutoFit/>
          </a:bodyPr>
          <a:lstStyle/>
          <a:p>
            <a:r>
              <a:rPr lang="fr-FR" sz="1200" dirty="0"/>
              <a:t>25</a:t>
            </a:r>
          </a:p>
        </p:txBody>
      </p:sp>
    </p:spTree>
    <p:extLst>
      <p:ext uri="{BB962C8B-B14F-4D97-AF65-F5344CB8AC3E}">
        <p14:creationId xmlns:p14="http://schemas.microsoft.com/office/powerpoint/2010/main" val="3549872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5ECF9D9-ADF2-48BA-B2C6-06A1D32A3833}"/>
              </a:ext>
            </a:extLst>
          </p:cNvPr>
          <p:cNvSpPr txBox="1"/>
          <p:nvPr/>
        </p:nvSpPr>
        <p:spPr>
          <a:xfrm>
            <a:off x="9598071" y="2500320"/>
            <a:ext cx="184731" cy="369332"/>
          </a:xfrm>
          <a:prstGeom prst="rect">
            <a:avLst/>
          </a:prstGeom>
          <a:noFill/>
        </p:spPr>
        <p:txBody>
          <a:bodyPr wrap="none" rtlCol="0">
            <a:spAutoFit/>
          </a:bodyPr>
          <a:lstStyle/>
          <a:p>
            <a:endParaRPr lang="fr-FR" dirty="0"/>
          </a:p>
        </p:txBody>
      </p:sp>
      <p:sp>
        <p:nvSpPr>
          <p:cNvPr id="15" name="ZoneTexte 14">
            <a:extLst>
              <a:ext uri="{FF2B5EF4-FFF2-40B4-BE49-F238E27FC236}">
                <a16:creationId xmlns:a16="http://schemas.microsoft.com/office/drawing/2014/main" id="{BA752ADF-AFB2-4130-85D4-5DCF2C5B86E4}"/>
              </a:ext>
            </a:extLst>
          </p:cNvPr>
          <p:cNvSpPr txBox="1"/>
          <p:nvPr/>
        </p:nvSpPr>
        <p:spPr>
          <a:xfrm>
            <a:off x="5983088" y="6596390"/>
            <a:ext cx="328936" cy="261610"/>
          </a:xfrm>
          <a:prstGeom prst="rect">
            <a:avLst/>
          </a:prstGeom>
          <a:noFill/>
        </p:spPr>
        <p:txBody>
          <a:bodyPr wrap="none" rtlCol="0">
            <a:spAutoFit/>
          </a:bodyPr>
          <a:lstStyle/>
          <a:p>
            <a:r>
              <a:rPr lang="fr-FR" sz="1100" dirty="0">
                <a:latin typeface="Calibri" panose="020F0502020204030204" pitchFamily="34" charset="0"/>
                <a:cs typeface="Calibri" panose="020F0502020204030204" pitchFamily="34" charset="0"/>
              </a:rPr>
              <a:t>27</a:t>
            </a:r>
          </a:p>
        </p:txBody>
      </p:sp>
      <p:pic>
        <p:nvPicPr>
          <p:cNvPr id="2" name="Image 1">
            <a:extLst>
              <a:ext uri="{FF2B5EF4-FFF2-40B4-BE49-F238E27FC236}">
                <a16:creationId xmlns:a16="http://schemas.microsoft.com/office/drawing/2014/main" id="{CD1DD62C-372B-3B51-ACA7-3F741FE799D9}"/>
              </a:ext>
            </a:extLst>
          </p:cNvPr>
          <p:cNvPicPr>
            <a:picLocks noChangeAspect="1"/>
          </p:cNvPicPr>
          <p:nvPr/>
        </p:nvPicPr>
        <p:blipFill>
          <a:blip r:embed="rId3"/>
          <a:stretch>
            <a:fillRect/>
          </a:stretch>
        </p:blipFill>
        <p:spPr>
          <a:xfrm>
            <a:off x="48629" y="-637550"/>
            <a:ext cx="11362950" cy="7264548"/>
          </a:xfrm>
          <a:prstGeom prst="rect">
            <a:avLst/>
          </a:prstGeom>
        </p:spPr>
      </p:pic>
      <p:pic>
        <p:nvPicPr>
          <p:cNvPr id="4" name="Image 3">
            <a:extLst>
              <a:ext uri="{FF2B5EF4-FFF2-40B4-BE49-F238E27FC236}">
                <a16:creationId xmlns:a16="http://schemas.microsoft.com/office/drawing/2014/main" id="{1B5DE369-B06C-BB44-5A36-05CA15B3091C}"/>
              </a:ext>
            </a:extLst>
          </p:cNvPr>
          <p:cNvPicPr>
            <a:picLocks noChangeAspect="1"/>
          </p:cNvPicPr>
          <p:nvPr/>
        </p:nvPicPr>
        <p:blipFill>
          <a:blip r:embed="rId4"/>
          <a:stretch>
            <a:fillRect/>
          </a:stretch>
        </p:blipFill>
        <p:spPr>
          <a:xfrm>
            <a:off x="11287377" y="2192490"/>
            <a:ext cx="749873" cy="201185"/>
          </a:xfrm>
          <a:prstGeom prst="rect">
            <a:avLst/>
          </a:prstGeom>
        </p:spPr>
      </p:pic>
      <p:sp>
        <p:nvSpPr>
          <p:cNvPr id="5" name="Flèche : gauche 4">
            <a:extLst>
              <a:ext uri="{FF2B5EF4-FFF2-40B4-BE49-F238E27FC236}">
                <a16:creationId xmlns:a16="http://schemas.microsoft.com/office/drawing/2014/main" id="{EE331D1D-5E74-DD23-C726-7E0C20276FCE}"/>
              </a:ext>
            </a:extLst>
          </p:cNvPr>
          <p:cNvSpPr/>
          <p:nvPr/>
        </p:nvSpPr>
        <p:spPr>
          <a:xfrm>
            <a:off x="11287377" y="2399520"/>
            <a:ext cx="748800" cy="201600"/>
          </a:xfrm>
          <a:prstGeom prst="leftArrow">
            <a:avLst/>
          </a:prstGeom>
          <a:solidFill>
            <a:srgbClr val="00ADD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highlight>
                <a:srgbClr val="00FF00"/>
              </a:highlight>
            </a:endParaRPr>
          </a:p>
        </p:txBody>
      </p:sp>
    </p:spTree>
    <p:extLst>
      <p:ext uri="{BB962C8B-B14F-4D97-AF65-F5344CB8AC3E}">
        <p14:creationId xmlns:p14="http://schemas.microsoft.com/office/powerpoint/2010/main" val="3321262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791744" y="2636912"/>
            <a:ext cx="7098960" cy="576064"/>
          </a:xfrm>
        </p:spPr>
        <p:txBody>
          <a:bodyPr/>
          <a:lstStyle/>
          <a:p>
            <a:r>
              <a:rPr lang="fr-FR" sz="2800" b="1" dirty="0">
                <a:solidFill>
                  <a:srgbClr val="00B0F0"/>
                </a:solidFill>
                <a:latin typeface="Calibri" panose="020F0502020204030204" pitchFamily="34" charset="0"/>
                <a:cs typeface="Calibri" panose="020F0502020204030204" pitchFamily="34" charset="0"/>
              </a:rPr>
              <a:t>Les Bénéficiaires de l’Obligation d’Emploi</a:t>
            </a:r>
          </a:p>
        </p:txBody>
      </p:sp>
      <p:sp>
        <p:nvSpPr>
          <p:cNvPr id="3" name="Espace réservé du numéro de diapositive 2">
            <a:extLst>
              <a:ext uri="{FF2B5EF4-FFF2-40B4-BE49-F238E27FC236}">
                <a16:creationId xmlns:a16="http://schemas.microsoft.com/office/drawing/2014/main" id="{3BFE10F3-7B1F-4663-AEE7-E410C9DCDE29}"/>
              </a:ext>
            </a:extLst>
          </p:cNvPr>
          <p:cNvSpPr>
            <a:spLocks noGrp="1"/>
          </p:cNvSpPr>
          <p:nvPr>
            <p:ph type="sldNum" sz="quarter" idx="10"/>
          </p:nvPr>
        </p:nvSpPr>
        <p:spPr/>
        <p:txBody>
          <a:bodyPr/>
          <a:lstStyle/>
          <a:p>
            <a:fld id="{437D0B57-7CC7-4CCE-98F6-30C4D7880FC3}" type="slidenum">
              <a:rPr lang="fr-FR" smtClean="0"/>
              <a:pPr/>
              <a:t>26</a:t>
            </a:fld>
            <a:endParaRPr lang="fr-FR" dirty="0"/>
          </a:p>
        </p:txBody>
      </p:sp>
    </p:spTree>
    <p:extLst>
      <p:ext uri="{BB962C8B-B14F-4D97-AF65-F5344CB8AC3E}">
        <p14:creationId xmlns:p14="http://schemas.microsoft.com/office/powerpoint/2010/main" val="3879910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689736" y="980728"/>
            <a:ext cx="7098960" cy="576064"/>
          </a:xfrm>
        </p:spPr>
        <p:txBody>
          <a:bodyPr/>
          <a:lstStyle/>
          <a:p>
            <a:r>
              <a:rPr lang="fr-FR" sz="2800" b="1" dirty="0">
                <a:solidFill>
                  <a:srgbClr val="00B0F0"/>
                </a:solidFill>
                <a:latin typeface="Calibri" panose="020F0502020204030204" pitchFamily="34" charset="0"/>
                <a:cs typeface="Calibri" panose="020F0502020204030204" pitchFamily="34" charset="0"/>
              </a:rPr>
              <a:t>Généralités</a:t>
            </a:r>
          </a:p>
        </p:txBody>
      </p:sp>
      <p:sp>
        <p:nvSpPr>
          <p:cNvPr id="14" name="ZoneTexte 13">
            <a:extLst>
              <a:ext uri="{FF2B5EF4-FFF2-40B4-BE49-F238E27FC236}">
                <a16:creationId xmlns:a16="http://schemas.microsoft.com/office/drawing/2014/main" id="{96DDCEE9-2000-4D8A-B622-51F9129FFDD6}"/>
              </a:ext>
            </a:extLst>
          </p:cNvPr>
          <p:cNvSpPr txBox="1"/>
          <p:nvPr/>
        </p:nvSpPr>
        <p:spPr>
          <a:xfrm>
            <a:off x="3575720" y="2626768"/>
            <a:ext cx="6968730" cy="2831544"/>
          </a:xfrm>
          <a:prstGeom prst="rect">
            <a:avLst/>
          </a:prstGeom>
          <a:noFill/>
        </p:spPr>
        <p:txBody>
          <a:bodyPr wrap="square" rtlCol="0">
            <a:spAutoFit/>
          </a:bodyPr>
          <a:lstStyle/>
          <a:p>
            <a:pPr marL="285750" indent="-285750" algn="just">
              <a:buFont typeface="Wingdings" panose="05000000000000000000" pitchFamily="2" charset="2"/>
              <a:buChar char="v"/>
            </a:pPr>
            <a:r>
              <a:rPr lang="fr-FR" sz="1600" kern="1200" dirty="0">
                <a:latin typeface="Calibri" panose="020F0502020204030204" pitchFamily="34" charset="0"/>
                <a:cs typeface="Calibri" panose="020F0502020204030204" pitchFamily="34" charset="0"/>
              </a:rPr>
              <a:t>Afin de déterminer votre taux d’emploi de travailleurs handicapés, vous devez déclarer les Bénéficiaires de l’Obligation d’Emploi (BOE) présents au 31 décembre 2023</a:t>
            </a:r>
          </a:p>
          <a:p>
            <a:pPr algn="just"/>
            <a:endParaRPr lang="fr-FR" sz="1600"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v"/>
            </a:pPr>
            <a:r>
              <a:rPr lang="fr-FR" sz="1600" dirty="0">
                <a:latin typeface="Calibri" panose="020F0502020204030204" pitchFamily="34" charset="0"/>
                <a:cs typeface="Calibri" panose="020F0502020204030204" pitchFamily="34" charset="0"/>
              </a:rPr>
              <a:t>Pour chaque bénéficiaire, le document justifiant de sa qualité de BOE doit être valide au 31 décembre 2023 et doivent être conservés pendant 5 ans.</a:t>
            </a:r>
          </a:p>
          <a:p>
            <a:pPr algn="just"/>
            <a:endParaRPr lang="fr-FR" sz="1600"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v"/>
            </a:pPr>
            <a:r>
              <a:rPr lang="fr-FR" sz="1600" dirty="0">
                <a:latin typeface="Calibri" panose="020F0502020204030204" pitchFamily="34" charset="0"/>
                <a:cs typeface="Calibri" panose="020F0502020204030204" pitchFamily="34" charset="0"/>
              </a:rPr>
              <a:t>Un agent BOE rémunéré au 31 décembre 2023, compte </a:t>
            </a:r>
            <a:r>
              <a:rPr lang="fr-FR" sz="16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pour 1 unité</a:t>
            </a:r>
            <a:r>
              <a:rPr lang="fr-FR" sz="1600" b="1" u="sng" dirty="0">
                <a:effectLst>
                  <a:outerShdw blurRad="38100" dist="38100" dir="2700000" algn="tl">
                    <a:srgbClr val="000000">
                      <a:alpha val="43137"/>
                    </a:srgbClr>
                  </a:outerShdw>
                </a:effectLst>
              </a:rPr>
              <a:t>. </a:t>
            </a:r>
          </a:p>
          <a:p>
            <a:pPr marL="285750" indent="-285750" algn="just">
              <a:buFont typeface="Wingdings" panose="05000000000000000000" pitchFamily="2" charset="2"/>
              <a:buChar char="v"/>
            </a:pPr>
            <a:endParaRPr lang="fr-FR" sz="1600"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v"/>
            </a:pPr>
            <a:endParaRPr lang="fr-FR" sz="1600" kern="1200"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v"/>
            </a:pPr>
            <a:endParaRPr lang="fr-FR" dirty="0">
              <a:latin typeface="Calibri" panose="020F0502020204030204" pitchFamily="34" charset="0"/>
              <a:cs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9953BD2B-2D1E-4BEB-B8F6-E663F5BB1AB6}"/>
              </a:ext>
            </a:extLst>
          </p:cNvPr>
          <p:cNvSpPr>
            <a:spLocks noGrp="1"/>
          </p:cNvSpPr>
          <p:nvPr>
            <p:ph type="sldNum" sz="quarter" idx="10"/>
          </p:nvPr>
        </p:nvSpPr>
        <p:spPr/>
        <p:txBody>
          <a:bodyPr/>
          <a:lstStyle/>
          <a:p>
            <a:fld id="{437D0B57-7CC7-4CCE-98F6-30C4D7880FC3}" type="slidenum">
              <a:rPr lang="fr-FR" smtClean="0"/>
              <a:pPr/>
              <a:t>27</a:t>
            </a:fld>
            <a:endParaRPr lang="fr-FR" dirty="0"/>
          </a:p>
        </p:txBody>
      </p:sp>
    </p:spTree>
    <p:extLst>
      <p:ext uri="{BB962C8B-B14F-4D97-AF65-F5344CB8AC3E}">
        <p14:creationId xmlns:p14="http://schemas.microsoft.com/office/powerpoint/2010/main" val="1601651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689736" y="980728"/>
            <a:ext cx="7098960" cy="576064"/>
          </a:xfrm>
        </p:spPr>
        <p:txBody>
          <a:bodyPr/>
          <a:lstStyle/>
          <a:p>
            <a:r>
              <a:rPr lang="fr-FR" sz="2000" b="1" dirty="0">
                <a:solidFill>
                  <a:srgbClr val="00B0F0"/>
                </a:solidFill>
                <a:latin typeface="Calibri" panose="020F0502020204030204" pitchFamily="34" charset="0"/>
                <a:cs typeface="Calibri" panose="020F0502020204030204" pitchFamily="34" charset="0"/>
              </a:rPr>
              <a:t>9 catégories de BOE</a:t>
            </a:r>
          </a:p>
        </p:txBody>
      </p:sp>
      <p:sp>
        <p:nvSpPr>
          <p:cNvPr id="14" name="ZoneTexte 13">
            <a:extLst>
              <a:ext uri="{FF2B5EF4-FFF2-40B4-BE49-F238E27FC236}">
                <a16:creationId xmlns:a16="http://schemas.microsoft.com/office/drawing/2014/main" id="{96DDCEE9-2000-4D8A-B622-51F9129FFDD6}"/>
              </a:ext>
            </a:extLst>
          </p:cNvPr>
          <p:cNvSpPr txBox="1"/>
          <p:nvPr/>
        </p:nvSpPr>
        <p:spPr>
          <a:xfrm>
            <a:off x="3689736" y="2852936"/>
            <a:ext cx="6968730" cy="2862322"/>
          </a:xfrm>
          <a:prstGeom prst="rect">
            <a:avLst/>
          </a:prstGeom>
          <a:noFill/>
        </p:spPr>
        <p:txBody>
          <a:bodyPr wrap="square" rtlCol="0">
            <a:spAutoFit/>
          </a:bodyPr>
          <a:lstStyle/>
          <a:p>
            <a:pPr marL="285750" indent="-285750" algn="just">
              <a:buFont typeface="Wingdings" panose="05000000000000000000" pitchFamily="2" charset="2"/>
              <a:buChar char="v"/>
            </a:pPr>
            <a:r>
              <a:rPr lang="fr-FR" dirty="0">
                <a:latin typeface="Calibri" panose="020F0502020204030204" pitchFamily="34" charset="0"/>
                <a:cs typeface="Calibri" panose="020F0502020204030204" pitchFamily="34" charset="0"/>
              </a:rPr>
              <a:t>Reconnaissance Qualité de Travailleur Handicapé (RQTH)</a:t>
            </a:r>
          </a:p>
          <a:p>
            <a:pPr marL="285750" indent="-285750" algn="just">
              <a:buFont typeface="Wingdings" panose="05000000000000000000" pitchFamily="2" charset="2"/>
              <a:buChar char="v"/>
            </a:pPr>
            <a:r>
              <a:rPr lang="fr-FR" dirty="0">
                <a:latin typeface="Calibri" panose="020F0502020204030204" pitchFamily="34" charset="0"/>
                <a:cs typeface="Calibri" panose="020F0502020204030204" pitchFamily="34" charset="0"/>
              </a:rPr>
              <a:t>Rente d’invalidité AT-MP</a:t>
            </a:r>
          </a:p>
          <a:p>
            <a:pPr marL="285750" indent="-285750" algn="just">
              <a:buFont typeface="Wingdings" panose="05000000000000000000" pitchFamily="2" charset="2"/>
              <a:buChar char="v"/>
            </a:pPr>
            <a:r>
              <a:rPr lang="fr-FR" dirty="0">
                <a:latin typeface="Calibri" panose="020F0502020204030204" pitchFamily="34" charset="0"/>
                <a:cs typeface="Calibri" panose="020F0502020204030204" pitchFamily="34" charset="0"/>
              </a:rPr>
              <a:t>Pension d’invalidité</a:t>
            </a:r>
          </a:p>
          <a:p>
            <a:pPr marL="285750" indent="-285750" algn="just">
              <a:buFont typeface="Wingdings" panose="05000000000000000000" pitchFamily="2" charset="2"/>
              <a:buChar char="v"/>
            </a:pPr>
            <a:r>
              <a:rPr lang="fr-FR" dirty="0">
                <a:latin typeface="Calibri" panose="020F0502020204030204" pitchFamily="34" charset="0"/>
                <a:cs typeface="Calibri" panose="020F0502020204030204" pitchFamily="34" charset="0"/>
              </a:rPr>
              <a:t>Emplois réservés</a:t>
            </a:r>
          </a:p>
          <a:p>
            <a:pPr marL="285750" indent="-285750" algn="just">
              <a:buFont typeface="Wingdings" panose="05000000000000000000" pitchFamily="2" charset="2"/>
              <a:buChar char="v"/>
            </a:pPr>
            <a:r>
              <a:rPr lang="fr-FR" dirty="0">
                <a:latin typeface="Calibri" panose="020F0502020204030204" pitchFamily="34" charset="0"/>
                <a:cs typeface="Calibri" panose="020F0502020204030204" pitchFamily="34" charset="0"/>
              </a:rPr>
              <a:t>Carte d’invalidité</a:t>
            </a:r>
          </a:p>
          <a:p>
            <a:pPr marL="285750" indent="-285750" algn="just">
              <a:buFont typeface="Wingdings" panose="05000000000000000000" pitchFamily="2" charset="2"/>
              <a:buChar char="v"/>
            </a:pPr>
            <a:r>
              <a:rPr lang="fr-FR" dirty="0">
                <a:latin typeface="Calibri" panose="020F0502020204030204" pitchFamily="34" charset="0"/>
                <a:cs typeface="Calibri" panose="020F0502020204030204" pitchFamily="34" charset="0"/>
              </a:rPr>
              <a:t>Allocation ou rente d’invalidité des sapeurs pompiers</a:t>
            </a:r>
          </a:p>
          <a:p>
            <a:pPr marL="285750" indent="-285750" algn="just">
              <a:buFont typeface="Wingdings" panose="05000000000000000000" pitchFamily="2" charset="2"/>
              <a:buChar char="v"/>
            </a:pPr>
            <a:r>
              <a:rPr lang="fr-FR" dirty="0">
                <a:latin typeface="Calibri" panose="020F0502020204030204" pitchFamily="34" charset="0"/>
                <a:cs typeface="Calibri" panose="020F0502020204030204" pitchFamily="34" charset="0"/>
              </a:rPr>
              <a:t>Allocation Adultes Handicapés (AAH)</a:t>
            </a:r>
          </a:p>
          <a:p>
            <a:pPr marL="285750" indent="-285750" algn="just">
              <a:buFont typeface="Wingdings" panose="05000000000000000000" pitchFamily="2" charset="2"/>
              <a:buChar char="v"/>
            </a:pPr>
            <a:r>
              <a:rPr lang="fr-FR" dirty="0">
                <a:latin typeface="Calibri" panose="020F0502020204030204" pitchFamily="34" charset="0"/>
                <a:cs typeface="Calibri" panose="020F0502020204030204" pitchFamily="34" charset="0"/>
              </a:rPr>
              <a:t>Allocation Temporaire d’Invalidité (ATI)</a:t>
            </a:r>
          </a:p>
          <a:p>
            <a:pPr marL="285750" indent="-285750" algn="just">
              <a:buFont typeface="Wingdings" panose="05000000000000000000" pitchFamily="2" charset="2"/>
              <a:buChar char="v"/>
            </a:pPr>
            <a:r>
              <a:rPr lang="fr-FR" dirty="0">
                <a:latin typeface="Calibri" panose="020F0502020204030204" pitchFamily="34" charset="0"/>
                <a:cs typeface="Calibri" panose="020F0502020204030204" pitchFamily="34" charset="0"/>
              </a:rPr>
              <a:t>Reclassements et Période de Préparation au Reclassement (PPR)</a:t>
            </a:r>
          </a:p>
          <a:p>
            <a:pPr marL="285750" indent="-285750" algn="just">
              <a:buFont typeface="Wingdings" panose="05000000000000000000" pitchFamily="2" charset="2"/>
              <a:buChar char="v"/>
            </a:pPr>
            <a:endParaRPr lang="fr-FR" dirty="0">
              <a:latin typeface="Calibri" panose="020F0502020204030204" pitchFamily="34" charset="0"/>
              <a:cs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117A1065-1AFE-4E3C-91F9-80BFDDE04684}"/>
              </a:ext>
            </a:extLst>
          </p:cNvPr>
          <p:cNvSpPr>
            <a:spLocks noGrp="1"/>
          </p:cNvSpPr>
          <p:nvPr>
            <p:ph type="sldNum" sz="quarter" idx="10"/>
          </p:nvPr>
        </p:nvSpPr>
        <p:spPr/>
        <p:txBody>
          <a:bodyPr/>
          <a:lstStyle/>
          <a:p>
            <a:fld id="{437D0B57-7CC7-4CCE-98F6-30C4D7880FC3}" type="slidenum">
              <a:rPr lang="fr-FR" smtClean="0"/>
              <a:pPr/>
              <a:t>28</a:t>
            </a:fld>
            <a:endParaRPr lang="fr-FR" dirty="0"/>
          </a:p>
        </p:txBody>
      </p:sp>
    </p:spTree>
    <p:extLst>
      <p:ext uri="{BB962C8B-B14F-4D97-AF65-F5344CB8AC3E}">
        <p14:creationId xmlns:p14="http://schemas.microsoft.com/office/powerpoint/2010/main" val="3423420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689736" y="980728"/>
            <a:ext cx="6366704" cy="576064"/>
          </a:xfrm>
        </p:spPr>
        <p:txBody>
          <a:bodyPr/>
          <a:lstStyle/>
          <a:p>
            <a:pPr algn="r"/>
            <a:r>
              <a:rPr kumimoji="0" lang="fr-FR" sz="2000" b="1"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Reconnaissance Qualité de Travailleur Handicapé (RQTH)</a:t>
            </a:r>
            <a:endParaRPr lang="fr-FR" sz="2000" b="1" dirty="0">
              <a:solidFill>
                <a:srgbClr val="00B0F0"/>
              </a:solidFill>
              <a:latin typeface="Calibri" panose="020F0502020204030204" pitchFamily="34" charset="0"/>
              <a:cs typeface="Calibri" panose="020F0502020204030204" pitchFamily="34" charset="0"/>
            </a:endParaRPr>
          </a:p>
        </p:txBody>
      </p:sp>
      <p:sp>
        <p:nvSpPr>
          <p:cNvPr id="17" name="Espace réservé du numéro de diapositive 16">
            <a:extLst>
              <a:ext uri="{FF2B5EF4-FFF2-40B4-BE49-F238E27FC236}">
                <a16:creationId xmlns:a16="http://schemas.microsoft.com/office/drawing/2014/main" id="{8D1EBD8E-17F1-40F2-9120-6C5D7914ED85}"/>
              </a:ext>
            </a:extLst>
          </p:cNvPr>
          <p:cNvSpPr>
            <a:spLocks noGrp="1"/>
          </p:cNvSpPr>
          <p:nvPr>
            <p:ph type="sldNum" sz="quarter" idx="10"/>
          </p:nvPr>
        </p:nvSpPr>
        <p:spPr/>
        <p:txBody>
          <a:bodyPr/>
          <a:lstStyle/>
          <a:p>
            <a:fld id="{437D0B57-7CC7-4CCE-98F6-30C4D7880FC3}" type="slidenum">
              <a:rPr lang="fr-FR" smtClean="0"/>
              <a:pPr/>
              <a:t>29</a:t>
            </a:fld>
            <a:endParaRPr lang="fr-FR" dirty="0"/>
          </a:p>
        </p:txBody>
      </p:sp>
      <p:pic>
        <p:nvPicPr>
          <p:cNvPr id="4" name="Image 3" descr="Une image contenant texte, capture d’écran, Police, document&#10;&#10;Description générée automatiquement">
            <a:extLst>
              <a:ext uri="{FF2B5EF4-FFF2-40B4-BE49-F238E27FC236}">
                <a16:creationId xmlns:a16="http://schemas.microsoft.com/office/drawing/2014/main" id="{9C5883ED-AC21-8F1B-19EA-B505AA442A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40" y="2632264"/>
            <a:ext cx="6168588" cy="3778180"/>
          </a:xfrm>
          <a:prstGeom prst="rect">
            <a:avLst/>
          </a:prstGeom>
        </p:spPr>
      </p:pic>
      <p:pic>
        <p:nvPicPr>
          <p:cNvPr id="19" name="Graphique 18" descr="Fermer avec un remplissage uni">
            <a:extLst>
              <a:ext uri="{FF2B5EF4-FFF2-40B4-BE49-F238E27FC236}">
                <a16:creationId xmlns:a16="http://schemas.microsoft.com/office/drawing/2014/main" id="{75C95528-2AC2-D113-044D-315F27C967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28469" y="5032533"/>
            <a:ext cx="377721" cy="334545"/>
          </a:xfrm>
          <a:prstGeom prst="rect">
            <a:avLst/>
          </a:prstGeom>
        </p:spPr>
      </p:pic>
      <p:sp>
        <p:nvSpPr>
          <p:cNvPr id="21" name="ZoneTexte 20">
            <a:extLst>
              <a:ext uri="{FF2B5EF4-FFF2-40B4-BE49-F238E27FC236}">
                <a16:creationId xmlns:a16="http://schemas.microsoft.com/office/drawing/2014/main" id="{211C46D5-26B5-9827-C090-24337B60FE52}"/>
              </a:ext>
            </a:extLst>
          </p:cNvPr>
          <p:cNvSpPr txBox="1"/>
          <p:nvPr/>
        </p:nvSpPr>
        <p:spPr>
          <a:xfrm>
            <a:off x="3689736" y="5391799"/>
            <a:ext cx="2664296" cy="307777"/>
          </a:xfrm>
          <a:prstGeom prst="rect">
            <a:avLst/>
          </a:prstGeom>
          <a:noFill/>
        </p:spPr>
        <p:txBody>
          <a:bodyPr wrap="square" rtlCol="0">
            <a:spAutoFit/>
          </a:bodyPr>
          <a:lstStyle/>
          <a:p>
            <a:r>
              <a:rPr lang="fr-FR" sz="1400" b="1" dirty="0">
                <a:solidFill>
                  <a:srgbClr val="FF0000"/>
                </a:solidFill>
                <a:latin typeface="Calibri" panose="020F0502020204030204" pitchFamily="34" charset="0"/>
                <a:cs typeface="Calibri" panose="020F0502020204030204" pitchFamily="34" charset="0"/>
              </a:rPr>
              <a:t>RQTH non valide au 31/12/2023</a:t>
            </a:r>
          </a:p>
        </p:txBody>
      </p:sp>
      <p:sp>
        <p:nvSpPr>
          <p:cNvPr id="22" name="Ellipse 21">
            <a:extLst>
              <a:ext uri="{FF2B5EF4-FFF2-40B4-BE49-F238E27FC236}">
                <a16:creationId xmlns:a16="http://schemas.microsoft.com/office/drawing/2014/main" id="{AD11A3F5-68F7-18A3-D2D7-533631C51346}"/>
              </a:ext>
            </a:extLst>
          </p:cNvPr>
          <p:cNvSpPr/>
          <p:nvPr/>
        </p:nvSpPr>
        <p:spPr>
          <a:xfrm>
            <a:off x="1139687" y="5933678"/>
            <a:ext cx="845122" cy="4616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descr="Une image contenant texte, capture d’écran, Police, nombre&#10;&#10;Description générée automatiquement">
            <a:extLst>
              <a:ext uri="{FF2B5EF4-FFF2-40B4-BE49-F238E27FC236}">
                <a16:creationId xmlns:a16="http://schemas.microsoft.com/office/drawing/2014/main" id="{E4140840-ED53-DA90-B082-9D44D1D302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989" y="1556792"/>
            <a:ext cx="5587171" cy="4799558"/>
          </a:xfrm>
          <a:prstGeom prst="rect">
            <a:avLst/>
          </a:prstGeom>
        </p:spPr>
      </p:pic>
      <p:sp>
        <p:nvSpPr>
          <p:cNvPr id="24" name="Ellipse 23">
            <a:extLst>
              <a:ext uri="{FF2B5EF4-FFF2-40B4-BE49-F238E27FC236}">
                <a16:creationId xmlns:a16="http://schemas.microsoft.com/office/drawing/2014/main" id="{34FB74F0-7497-166E-76C6-C067F3FC2985}"/>
              </a:ext>
            </a:extLst>
          </p:cNvPr>
          <p:cNvSpPr/>
          <p:nvPr/>
        </p:nvSpPr>
        <p:spPr>
          <a:xfrm>
            <a:off x="7943731" y="4980099"/>
            <a:ext cx="2279900" cy="304800"/>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Graphique 24" descr="Coche avec un remplissage uni">
            <a:extLst>
              <a:ext uri="{FF2B5EF4-FFF2-40B4-BE49-F238E27FC236}">
                <a16:creationId xmlns:a16="http://schemas.microsoft.com/office/drawing/2014/main" id="{30A5D318-BAA5-332C-3495-22AB0B2807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98420" y="3162329"/>
            <a:ext cx="403075" cy="390774"/>
          </a:xfrm>
          <a:prstGeom prst="rect">
            <a:avLst/>
          </a:prstGeom>
        </p:spPr>
      </p:pic>
    </p:spTree>
    <p:extLst>
      <p:ext uri="{BB962C8B-B14F-4D97-AF65-F5344CB8AC3E}">
        <p14:creationId xmlns:p14="http://schemas.microsoft.com/office/powerpoint/2010/main" val="425201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729486" y="2492897"/>
            <a:ext cx="7098960" cy="936104"/>
          </a:xfrm>
        </p:spPr>
        <p:txBody>
          <a:bodyPr/>
          <a:lstStyle/>
          <a:p>
            <a:r>
              <a:rPr lang="fr-FR" sz="2800" dirty="0">
                <a:solidFill>
                  <a:srgbClr val="00B0F0"/>
                </a:solidFill>
                <a:latin typeface="Calibri" panose="020F0502020204030204" pitchFamily="34" charset="0"/>
                <a:cs typeface="Calibri" panose="020F0502020204030204" pitchFamily="34" charset="0"/>
              </a:rPr>
              <a:t>L’obligation d’Emploi Travailleurs Handicapés (OETH)</a:t>
            </a:r>
          </a:p>
        </p:txBody>
      </p:sp>
      <p:sp>
        <p:nvSpPr>
          <p:cNvPr id="4" name="ZoneTexte 3">
            <a:extLst>
              <a:ext uri="{FF2B5EF4-FFF2-40B4-BE49-F238E27FC236}">
                <a16:creationId xmlns:a16="http://schemas.microsoft.com/office/drawing/2014/main" id="{77CBD94E-3EE0-49B7-8181-5FAA61D5AEC4}"/>
              </a:ext>
            </a:extLst>
          </p:cNvPr>
          <p:cNvSpPr txBox="1"/>
          <p:nvPr/>
        </p:nvSpPr>
        <p:spPr>
          <a:xfrm>
            <a:off x="3709739" y="3501008"/>
            <a:ext cx="7632848" cy="2677656"/>
          </a:xfrm>
          <a:prstGeom prst="rect">
            <a:avLst/>
          </a:prstGeom>
          <a:noFill/>
        </p:spPr>
        <p:txBody>
          <a:bodyPr wrap="square" rtlCol="0">
            <a:spAutoFit/>
          </a:bodyPr>
          <a:lstStyle/>
          <a:p>
            <a:r>
              <a:rPr lang="fr-FR" sz="2400" dirty="0">
                <a:latin typeface="Calibri" panose="020F0502020204030204" pitchFamily="34" charset="0"/>
                <a:cs typeface="Calibri" panose="020F0502020204030204" pitchFamily="34" charset="0"/>
              </a:rPr>
              <a:t>Il est institué une obligation d’emploi des travailleurs handicapés, des mutilés de guerre et assimilés, dans la proportion minimale de </a:t>
            </a:r>
            <a:r>
              <a:rPr lang="fr-FR" sz="2400" b="1" dirty="0">
                <a:latin typeface="Calibri" panose="020F0502020204030204" pitchFamily="34" charset="0"/>
                <a:cs typeface="Calibri" panose="020F0502020204030204" pitchFamily="34" charset="0"/>
              </a:rPr>
              <a:t>6% </a:t>
            </a:r>
            <a:r>
              <a:rPr lang="fr-FR" sz="2400" dirty="0">
                <a:latin typeface="Calibri" panose="020F0502020204030204" pitchFamily="34" charset="0"/>
                <a:cs typeface="Calibri" panose="020F0502020204030204" pitchFamily="34" charset="0"/>
              </a:rPr>
              <a:t>de l’effectif total.</a:t>
            </a:r>
          </a:p>
          <a:p>
            <a:endParaRPr lang="fr-FR" sz="2400" dirty="0">
              <a:latin typeface="Calibri" panose="020F0502020204030204" pitchFamily="34" charset="0"/>
              <a:cs typeface="Calibri" panose="020F0502020204030204" pitchFamily="34" charset="0"/>
            </a:endParaRPr>
          </a:p>
          <a:p>
            <a:r>
              <a:rPr lang="fr-FR" sz="2400" dirty="0">
                <a:latin typeface="Calibri" panose="020F0502020204030204" pitchFamily="34" charset="0"/>
                <a:cs typeface="Calibri" panose="020F0502020204030204" pitchFamily="34" charset="0"/>
              </a:rPr>
              <a:t>Les employeurs peuvent s’acquitter de cette obligation en versant au FIPHFP une contribution annuelle pour chacun des bénéficiaires qu’ils auraient dû employer. </a:t>
            </a:r>
          </a:p>
        </p:txBody>
      </p:sp>
      <p:sp>
        <p:nvSpPr>
          <p:cNvPr id="3" name="Espace réservé du numéro de diapositive 2">
            <a:extLst>
              <a:ext uri="{FF2B5EF4-FFF2-40B4-BE49-F238E27FC236}">
                <a16:creationId xmlns:a16="http://schemas.microsoft.com/office/drawing/2014/main" id="{706338AC-7E86-46D5-AECD-3489F75EA47D}"/>
              </a:ext>
            </a:extLst>
          </p:cNvPr>
          <p:cNvSpPr>
            <a:spLocks noGrp="1"/>
          </p:cNvSpPr>
          <p:nvPr>
            <p:ph type="sldNum" sz="quarter" idx="10"/>
          </p:nvPr>
        </p:nvSpPr>
        <p:spPr/>
        <p:txBody>
          <a:bodyPr/>
          <a:lstStyle/>
          <a:p>
            <a:fld id="{437D0B57-7CC7-4CCE-98F6-30C4D7880FC3}" type="slidenum">
              <a:rPr lang="fr-FR" smtClean="0"/>
              <a:pPr/>
              <a:t>3</a:t>
            </a:fld>
            <a:endParaRPr lang="fr-FR" dirty="0"/>
          </a:p>
        </p:txBody>
      </p:sp>
    </p:spTree>
    <p:extLst>
      <p:ext uri="{BB962C8B-B14F-4D97-AF65-F5344CB8AC3E}">
        <p14:creationId xmlns:p14="http://schemas.microsoft.com/office/powerpoint/2010/main" val="3474987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689736" y="980728"/>
            <a:ext cx="7098960" cy="576064"/>
          </a:xfrm>
        </p:spPr>
        <p:txBody>
          <a:bodyPr/>
          <a:lstStyle/>
          <a:p>
            <a:r>
              <a:rPr lang="fr-FR" sz="2000" b="1" dirty="0">
                <a:solidFill>
                  <a:srgbClr val="00B0F0"/>
                </a:solidFill>
                <a:latin typeface="Calibri" panose="020F0502020204030204" pitchFamily="34" charset="0"/>
                <a:cs typeface="Calibri" panose="020F0502020204030204" pitchFamily="34" charset="0"/>
              </a:rPr>
              <a:t>Exemple pension d’invalidité</a:t>
            </a:r>
          </a:p>
        </p:txBody>
      </p:sp>
      <p:sp>
        <p:nvSpPr>
          <p:cNvPr id="3" name="Espace réservé du numéro de diapositive 2">
            <a:extLst>
              <a:ext uri="{FF2B5EF4-FFF2-40B4-BE49-F238E27FC236}">
                <a16:creationId xmlns:a16="http://schemas.microsoft.com/office/drawing/2014/main" id="{504293A6-B83E-48CF-8061-DBF8AA260549}"/>
              </a:ext>
            </a:extLst>
          </p:cNvPr>
          <p:cNvSpPr>
            <a:spLocks noGrp="1"/>
          </p:cNvSpPr>
          <p:nvPr>
            <p:ph type="sldNum" sz="quarter" idx="10"/>
          </p:nvPr>
        </p:nvSpPr>
        <p:spPr/>
        <p:txBody>
          <a:bodyPr/>
          <a:lstStyle/>
          <a:p>
            <a:fld id="{437D0B57-7CC7-4CCE-98F6-30C4D7880FC3}" type="slidenum">
              <a:rPr lang="fr-FR" smtClean="0"/>
              <a:pPr/>
              <a:t>30</a:t>
            </a:fld>
            <a:endParaRPr lang="fr-FR" dirty="0"/>
          </a:p>
        </p:txBody>
      </p:sp>
      <p:sp>
        <p:nvSpPr>
          <p:cNvPr id="4" name="ZoneTexte 3">
            <a:extLst>
              <a:ext uri="{FF2B5EF4-FFF2-40B4-BE49-F238E27FC236}">
                <a16:creationId xmlns:a16="http://schemas.microsoft.com/office/drawing/2014/main" id="{B28BB959-8489-2C3F-01D2-FA6943159AEB}"/>
              </a:ext>
            </a:extLst>
          </p:cNvPr>
          <p:cNvSpPr txBox="1"/>
          <p:nvPr/>
        </p:nvSpPr>
        <p:spPr>
          <a:xfrm>
            <a:off x="3863409" y="1438464"/>
            <a:ext cx="6925287" cy="369332"/>
          </a:xfrm>
          <a:prstGeom prst="rect">
            <a:avLst/>
          </a:prstGeom>
          <a:noFill/>
          <a:ln>
            <a:solidFill>
              <a:schemeClr val="tx1"/>
            </a:solidFill>
          </a:ln>
        </p:spPr>
        <p:txBody>
          <a:bodyPr wrap="square" rtlCol="0">
            <a:spAutoFit/>
          </a:bodyPr>
          <a:lstStyle/>
          <a:p>
            <a:r>
              <a:rPr lang="fr-FR" dirty="0"/>
              <a:t>Le justificatif de pension d’invalidité est valable sans durée limitée</a:t>
            </a:r>
          </a:p>
        </p:txBody>
      </p:sp>
      <p:pic>
        <p:nvPicPr>
          <p:cNvPr id="6" name="Image 5">
            <a:extLst>
              <a:ext uri="{FF2B5EF4-FFF2-40B4-BE49-F238E27FC236}">
                <a16:creationId xmlns:a16="http://schemas.microsoft.com/office/drawing/2014/main" id="{A1149584-B931-25AB-E92D-D9032EA24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73" y="1877456"/>
            <a:ext cx="6767023" cy="4568571"/>
          </a:xfrm>
          <a:prstGeom prst="rect">
            <a:avLst/>
          </a:prstGeom>
        </p:spPr>
      </p:pic>
      <p:pic>
        <p:nvPicPr>
          <p:cNvPr id="7" name="Image 6" descr="Une image contenant texte, capture d’écran, reçu, Police&#10;&#10;Description générée automatiquement">
            <a:extLst>
              <a:ext uri="{FF2B5EF4-FFF2-40B4-BE49-F238E27FC236}">
                <a16:creationId xmlns:a16="http://schemas.microsoft.com/office/drawing/2014/main" id="{7421759C-5481-3D49-866D-F9288E4596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2795" y="2183930"/>
            <a:ext cx="5161869" cy="4172420"/>
          </a:xfrm>
          <a:prstGeom prst="rect">
            <a:avLst/>
          </a:prstGeom>
        </p:spPr>
      </p:pic>
    </p:spTree>
    <p:extLst>
      <p:ext uri="{BB962C8B-B14F-4D97-AF65-F5344CB8AC3E}">
        <p14:creationId xmlns:p14="http://schemas.microsoft.com/office/powerpoint/2010/main" val="228254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689736" y="980728"/>
            <a:ext cx="7098960" cy="576064"/>
          </a:xfrm>
        </p:spPr>
        <p:txBody>
          <a:bodyPr/>
          <a:lstStyle/>
          <a:p>
            <a:r>
              <a:rPr lang="fr-FR" sz="2000" b="1" dirty="0">
                <a:solidFill>
                  <a:srgbClr val="00B0F0"/>
                </a:solidFill>
                <a:latin typeface="Calibri" panose="020F0502020204030204" pitchFamily="34" charset="0"/>
                <a:cs typeface="Calibri" panose="020F0502020204030204" pitchFamily="34" charset="0"/>
              </a:rPr>
              <a:t>Exemple Emplois réservés</a:t>
            </a:r>
          </a:p>
        </p:txBody>
      </p:sp>
      <p:sp>
        <p:nvSpPr>
          <p:cNvPr id="17" name="ZoneTexte 16">
            <a:extLst>
              <a:ext uri="{FF2B5EF4-FFF2-40B4-BE49-F238E27FC236}">
                <a16:creationId xmlns:a16="http://schemas.microsoft.com/office/drawing/2014/main" id="{3CAA9668-84BB-4F22-BF66-99284FF889D8}"/>
              </a:ext>
            </a:extLst>
          </p:cNvPr>
          <p:cNvSpPr txBox="1"/>
          <p:nvPr/>
        </p:nvSpPr>
        <p:spPr>
          <a:xfrm>
            <a:off x="4274715" y="1560824"/>
            <a:ext cx="6968730" cy="769441"/>
          </a:xfrm>
          <a:prstGeom prst="rect">
            <a:avLst/>
          </a:prstGeom>
          <a:noFill/>
        </p:spPr>
        <p:txBody>
          <a:bodyPr wrap="square" rtlCol="0">
            <a:spAutoFit/>
          </a:bodyPr>
          <a:lstStyle/>
          <a:p>
            <a:pPr marL="268288" algn="just"/>
            <a:r>
              <a:rPr lang="fr-FR" sz="1600" kern="1200" dirty="0">
                <a:latin typeface="Calibri" panose="020F0502020204030204" pitchFamily="34" charset="0"/>
                <a:cs typeface="Calibri" panose="020F0502020204030204" pitchFamily="34" charset="0"/>
              </a:rPr>
              <a:t>Les agents recrutés sur des emplois réservés au titre de militaires et anciens militaires uniquement s’ils ont été recrutés avant le 1</a:t>
            </a:r>
            <a:r>
              <a:rPr lang="fr-FR" sz="1600" kern="1200" baseline="30000" dirty="0">
                <a:latin typeface="Calibri" panose="020F0502020204030204" pitchFamily="34" charset="0"/>
                <a:cs typeface="Calibri" panose="020F0502020204030204" pitchFamily="34" charset="0"/>
              </a:rPr>
              <a:t>er</a:t>
            </a:r>
            <a:r>
              <a:rPr lang="fr-FR" sz="1600" kern="1200" dirty="0">
                <a:latin typeface="Calibri" panose="020F0502020204030204" pitchFamily="34" charset="0"/>
                <a:cs typeface="Calibri" panose="020F0502020204030204" pitchFamily="34" charset="0"/>
              </a:rPr>
              <a:t> janvier 2020.</a:t>
            </a:r>
          </a:p>
          <a:p>
            <a:pPr marL="538163" indent="-269875" algn="just"/>
            <a:r>
              <a:rPr lang="fr-FR" sz="1200" i="1" kern="1200" dirty="0">
                <a:latin typeface="Calibri" panose="020F0502020204030204" pitchFamily="34" charset="0"/>
                <a:cs typeface="Calibri" panose="020F0502020204030204" pitchFamily="34" charset="0"/>
              </a:rPr>
              <a:t>(anciens articles L.214-5 L,214-6 du code des pensions militaires d’invalidité et des victimes de guerre)</a:t>
            </a:r>
          </a:p>
        </p:txBody>
      </p:sp>
      <p:sp>
        <p:nvSpPr>
          <p:cNvPr id="3" name="Espace réservé du numéro de diapositive 2">
            <a:extLst>
              <a:ext uri="{FF2B5EF4-FFF2-40B4-BE49-F238E27FC236}">
                <a16:creationId xmlns:a16="http://schemas.microsoft.com/office/drawing/2014/main" id="{C2B338C4-4266-494C-B5D7-BD42CCB4D059}"/>
              </a:ext>
            </a:extLst>
          </p:cNvPr>
          <p:cNvSpPr>
            <a:spLocks noGrp="1"/>
          </p:cNvSpPr>
          <p:nvPr>
            <p:ph type="sldNum" sz="quarter" idx="10"/>
          </p:nvPr>
        </p:nvSpPr>
        <p:spPr>
          <a:xfrm>
            <a:off x="5015880" y="6496812"/>
            <a:ext cx="2743200" cy="365125"/>
          </a:xfrm>
        </p:spPr>
        <p:txBody>
          <a:bodyPr/>
          <a:lstStyle/>
          <a:p>
            <a:fld id="{437D0B57-7CC7-4CCE-98F6-30C4D7880FC3}" type="slidenum">
              <a:rPr lang="fr-FR" smtClean="0"/>
              <a:pPr/>
              <a:t>31</a:t>
            </a:fld>
            <a:endParaRPr lang="fr-FR" dirty="0"/>
          </a:p>
        </p:txBody>
      </p:sp>
      <p:pic>
        <p:nvPicPr>
          <p:cNvPr id="4" name="Image 3" descr="Une image contenant texte, capture d’écran, Police, document&#10;&#10;Description générée automatiquement">
            <a:extLst>
              <a:ext uri="{FF2B5EF4-FFF2-40B4-BE49-F238E27FC236}">
                <a16:creationId xmlns:a16="http://schemas.microsoft.com/office/drawing/2014/main" id="{0A8FB164-AE3B-FA57-963F-CD8ED2743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736" y="2451270"/>
            <a:ext cx="8094896" cy="4045543"/>
          </a:xfrm>
          <a:prstGeom prst="rect">
            <a:avLst/>
          </a:prstGeom>
        </p:spPr>
      </p:pic>
      <p:pic>
        <p:nvPicPr>
          <p:cNvPr id="5" name="Graphique 4" descr="Coche avec un remplissage uni">
            <a:extLst>
              <a:ext uri="{FF2B5EF4-FFF2-40B4-BE49-F238E27FC236}">
                <a16:creationId xmlns:a16="http://schemas.microsoft.com/office/drawing/2014/main" id="{249020E1-C224-6671-4CE7-D3B9F60299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2344" y="3095035"/>
            <a:ext cx="403075" cy="390774"/>
          </a:xfrm>
          <a:prstGeom prst="rect">
            <a:avLst/>
          </a:prstGeom>
        </p:spPr>
      </p:pic>
      <p:sp>
        <p:nvSpPr>
          <p:cNvPr id="7" name="Rectangle 6">
            <a:extLst>
              <a:ext uri="{FF2B5EF4-FFF2-40B4-BE49-F238E27FC236}">
                <a16:creationId xmlns:a16="http://schemas.microsoft.com/office/drawing/2014/main" id="{586E27F5-70DE-D6F4-8116-D7D500BF74D4}"/>
              </a:ext>
            </a:extLst>
          </p:cNvPr>
          <p:cNvSpPr/>
          <p:nvPr/>
        </p:nvSpPr>
        <p:spPr>
          <a:xfrm>
            <a:off x="5663952" y="6131688"/>
            <a:ext cx="1152128" cy="24411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75782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689736" y="980728"/>
            <a:ext cx="7098960" cy="576064"/>
          </a:xfrm>
        </p:spPr>
        <p:txBody>
          <a:bodyPr/>
          <a:lstStyle/>
          <a:p>
            <a:r>
              <a:rPr lang="fr-FR" sz="2000" b="1" dirty="0">
                <a:solidFill>
                  <a:srgbClr val="00B0F0"/>
                </a:solidFill>
                <a:latin typeface="Calibri" panose="020F0502020204030204" pitchFamily="34" charset="0"/>
                <a:cs typeface="Calibri" panose="020F0502020204030204" pitchFamily="34" charset="0"/>
              </a:rPr>
              <a:t>Exemple rente d’invalidité</a:t>
            </a:r>
          </a:p>
        </p:txBody>
      </p:sp>
      <p:sp>
        <p:nvSpPr>
          <p:cNvPr id="7" name="Espace réservé du numéro de diapositive 6">
            <a:extLst>
              <a:ext uri="{FF2B5EF4-FFF2-40B4-BE49-F238E27FC236}">
                <a16:creationId xmlns:a16="http://schemas.microsoft.com/office/drawing/2014/main" id="{0A00BE4B-49EB-4D78-A2B8-B70AB5FDA254}"/>
              </a:ext>
            </a:extLst>
          </p:cNvPr>
          <p:cNvSpPr>
            <a:spLocks noGrp="1"/>
          </p:cNvSpPr>
          <p:nvPr>
            <p:ph type="sldNum" sz="quarter" idx="10"/>
          </p:nvPr>
        </p:nvSpPr>
        <p:spPr>
          <a:xfrm>
            <a:off x="4648672" y="6382162"/>
            <a:ext cx="2743200" cy="365125"/>
          </a:xfrm>
        </p:spPr>
        <p:txBody>
          <a:bodyPr/>
          <a:lstStyle/>
          <a:p>
            <a:fld id="{437D0B57-7CC7-4CCE-98F6-30C4D7880FC3}" type="slidenum">
              <a:rPr lang="fr-FR" smtClean="0"/>
              <a:pPr/>
              <a:t>32</a:t>
            </a:fld>
            <a:endParaRPr lang="fr-FR" dirty="0"/>
          </a:p>
        </p:txBody>
      </p:sp>
      <p:sp>
        <p:nvSpPr>
          <p:cNvPr id="12" name="ZoneTexte 11">
            <a:extLst>
              <a:ext uri="{FF2B5EF4-FFF2-40B4-BE49-F238E27FC236}">
                <a16:creationId xmlns:a16="http://schemas.microsoft.com/office/drawing/2014/main" id="{F5791E5E-91F8-431E-8C19-8A4EE910863B}"/>
              </a:ext>
            </a:extLst>
          </p:cNvPr>
          <p:cNvSpPr txBox="1"/>
          <p:nvPr/>
        </p:nvSpPr>
        <p:spPr>
          <a:xfrm>
            <a:off x="7657393" y="2162802"/>
            <a:ext cx="3384376" cy="307777"/>
          </a:xfrm>
          <a:prstGeom prst="rect">
            <a:avLst/>
          </a:prstGeom>
          <a:noFill/>
        </p:spPr>
        <p:txBody>
          <a:bodyPr wrap="square" rtlCol="0">
            <a:spAutoFit/>
          </a:bodyPr>
          <a:lstStyle/>
          <a:p>
            <a:r>
              <a:rPr lang="fr-FR" sz="1400" b="1" dirty="0">
                <a:latin typeface="Calibri" panose="020F0502020204030204" pitchFamily="34" charset="0"/>
                <a:cs typeface="Calibri" panose="020F0502020204030204" pitchFamily="34" charset="0"/>
              </a:rPr>
              <a:t>BOE  valide car </a:t>
            </a:r>
            <a:r>
              <a:rPr lang="fr-FR" sz="1400" b="1" u="sng" dirty="0">
                <a:latin typeface="Calibri" panose="020F0502020204030204" pitchFamily="34" charset="0"/>
                <a:cs typeface="Calibri" panose="020F0502020204030204" pitchFamily="34" charset="0"/>
              </a:rPr>
              <a:t>taux IPP supérieur à 10%</a:t>
            </a:r>
          </a:p>
        </p:txBody>
      </p:sp>
      <p:pic>
        <p:nvPicPr>
          <p:cNvPr id="4" name="Image 3">
            <a:extLst>
              <a:ext uri="{FF2B5EF4-FFF2-40B4-BE49-F238E27FC236}">
                <a16:creationId xmlns:a16="http://schemas.microsoft.com/office/drawing/2014/main" id="{DE0F9630-D7D8-B777-5803-63B8C3F0DECC}"/>
              </a:ext>
            </a:extLst>
          </p:cNvPr>
          <p:cNvPicPr>
            <a:picLocks noChangeAspect="1"/>
          </p:cNvPicPr>
          <p:nvPr/>
        </p:nvPicPr>
        <p:blipFill>
          <a:blip r:embed="rId3"/>
          <a:stretch>
            <a:fillRect/>
          </a:stretch>
        </p:blipFill>
        <p:spPr>
          <a:xfrm>
            <a:off x="1157578" y="2638086"/>
            <a:ext cx="5326420" cy="3744076"/>
          </a:xfrm>
          <a:prstGeom prst="rect">
            <a:avLst/>
          </a:prstGeom>
        </p:spPr>
      </p:pic>
      <p:sp>
        <p:nvSpPr>
          <p:cNvPr id="8" name="ZoneTexte 7">
            <a:extLst>
              <a:ext uri="{FF2B5EF4-FFF2-40B4-BE49-F238E27FC236}">
                <a16:creationId xmlns:a16="http://schemas.microsoft.com/office/drawing/2014/main" id="{C0774528-FC1C-63DD-2214-0A414DAE9C1D}"/>
              </a:ext>
            </a:extLst>
          </p:cNvPr>
          <p:cNvSpPr txBox="1"/>
          <p:nvPr/>
        </p:nvSpPr>
        <p:spPr>
          <a:xfrm>
            <a:off x="4350362" y="3955325"/>
            <a:ext cx="2295993" cy="523220"/>
          </a:xfrm>
          <a:prstGeom prst="rect">
            <a:avLst/>
          </a:prstGeom>
          <a:noFill/>
        </p:spPr>
        <p:txBody>
          <a:bodyPr wrap="square" rtlCol="0">
            <a:spAutoFit/>
          </a:bodyPr>
          <a:lstStyle/>
          <a:p>
            <a:r>
              <a:rPr lang="fr-FR" sz="1400" b="1" dirty="0">
                <a:solidFill>
                  <a:srgbClr val="FF0000"/>
                </a:solidFill>
                <a:latin typeface="Calibri" panose="020F0502020204030204" pitchFamily="34" charset="0"/>
                <a:cs typeface="Calibri" panose="020F0502020204030204" pitchFamily="34" charset="0"/>
              </a:rPr>
              <a:t>BOE non valide car</a:t>
            </a:r>
          </a:p>
          <a:p>
            <a:r>
              <a:rPr lang="fr-FR" sz="1400" b="1" u="sng" dirty="0">
                <a:solidFill>
                  <a:srgbClr val="FF0000"/>
                </a:solidFill>
                <a:latin typeface="Calibri" panose="020F0502020204030204" pitchFamily="34" charset="0"/>
                <a:cs typeface="Calibri" panose="020F0502020204030204" pitchFamily="34" charset="0"/>
              </a:rPr>
              <a:t>taux IPP inférieur à 10%</a:t>
            </a:r>
          </a:p>
        </p:txBody>
      </p:sp>
      <p:pic>
        <p:nvPicPr>
          <p:cNvPr id="10" name="Graphique 9" descr="Fermer avec un remplissage uni">
            <a:extLst>
              <a:ext uri="{FF2B5EF4-FFF2-40B4-BE49-F238E27FC236}">
                <a16:creationId xmlns:a16="http://schemas.microsoft.com/office/drawing/2014/main" id="{06BA5996-8064-6F60-F117-1A23C8356A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20788" y="3984895"/>
            <a:ext cx="368966" cy="381079"/>
          </a:xfrm>
          <a:prstGeom prst="rect">
            <a:avLst/>
          </a:prstGeom>
        </p:spPr>
      </p:pic>
      <p:sp>
        <p:nvSpPr>
          <p:cNvPr id="15" name="Ellipse 14">
            <a:extLst>
              <a:ext uri="{FF2B5EF4-FFF2-40B4-BE49-F238E27FC236}">
                <a16:creationId xmlns:a16="http://schemas.microsoft.com/office/drawing/2014/main" id="{61399174-5687-06A3-BB3E-310AE7E38E53}"/>
              </a:ext>
            </a:extLst>
          </p:cNvPr>
          <p:cNvSpPr/>
          <p:nvPr/>
        </p:nvSpPr>
        <p:spPr>
          <a:xfrm>
            <a:off x="4093718" y="6014366"/>
            <a:ext cx="513287" cy="2762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4D26D17C-34E0-9E0C-C347-A9AC0555B94E}"/>
              </a:ext>
            </a:extLst>
          </p:cNvPr>
          <p:cNvSpPr txBox="1"/>
          <p:nvPr/>
        </p:nvSpPr>
        <p:spPr>
          <a:xfrm>
            <a:off x="3820788" y="1346956"/>
            <a:ext cx="7098959" cy="523220"/>
          </a:xfrm>
          <a:prstGeom prst="rect">
            <a:avLst/>
          </a:prstGeom>
          <a:noFill/>
        </p:spPr>
        <p:txBody>
          <a:bodyPr wrap="square" rtlCol="0">
            <a:spAutoFit/>
          </a:bodyPr>
          <a:lstStyle/>
          <a:p>
            <a:r>
              <a:rPr lang="fr-FR" sz="1400" dirty="0">
                <a:latin typeface="Calibri" panose="020F0502020204030204" pitchFamily="34" charset="0"/>
                <a:cs typeface="Calibri" panose="020F0502020204030204" pitchFamily="34" charset="0"/>
              </a:rPr>
              <a:t>L’incapacité permanente partielle est causée par un accident du travail ou par une maladie professionnelle et se traduit par des séquelles physiques ou psychiques durables.</a:t>
            </a:r>
          </a:p>
        </p:txBody>
      </p:sp>
      <p:pic>
        <p:nvPicPr>
          <p:cNvPr id="17" name="Image 16">
            <a:extLst>
              <a:ext uri="{FF2B5EF4-FFF2-40B4-BE49-F238E27FC236}">
                <a16:creationId xmlns:a16="http://schemas.microsoft.com/office/drawing/2014/main" id="{C6A0B744-D730-6957-8F29-CB63D1A019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5107" y="2638086"/>
            <a:ext cx="5548949" cy="3561905"/>
          </a:xfrm>
          <a:prstGeom prst="rect">
            <a:avLst/>
          </a:prstGeom>
        </p:spPr>
      </p:pic>
      <p:pic>
        <p:nvPicPr>
          <p:cNvPr id="18" name="Graphique 17" descr="Coche avec un remplissage uni">
            <a:extLst>
              <a:ext uri="{FF2B5EF4-FFF2-40B4-BE49-F238E27FC236}">
                <a16:creationId xmlns:a16="http://schemas.microsoft.com/office/drawing/2014/main" id="{3231FEF0-C142-4361-569B-4FA788ABCF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03904" y="3653566"/>
            <a:ext cx="384792" cy="449132"/>
          </a:xfrm>
          <a:prstGeom prst="rect">
            <a:avLst/>
          </a:prstGeom>
        </p:spPr>
      </p:pic>
      <p:sp>
        <p:nvSpPr>
          <p:cNvPr id="19" name="Ellipse 18">
            <a:extLst>
              <a:ext uri="{FF2B5EF4-FFF2-40B4-BE49-F238E27FC236}">
                <a16:creationId xmlns:a16="http://schemas.microsoft.com/office/drawing/2014/main" id="{38B2D776-AFC2-81B8-BBE6-ED9934610355}"/>
              </a:ext>
            </a:extLst>
          </p:cNvPr>
          <p:cNvSpPr/>
          <p:nvPr/>
        </p:nvSpPr>
        <p:spPr>
          <a:xfrm>
            <a:off x="9325108" y="5729062"/>
            <a:ext cx="735038" cy="3333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863312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689736" y="980728"/>
            <a:ext cx="7098960" cy="576064"/>
          </a:xfrm>
        </p:spPr>
        <p:txBody>
          <a:bodyPr/>
          <a:lstStyle/>
          <a:p>
            <a:r>
              <a:rPr lang="fr-FR" sz="2000" b="1" dirty="0">
                <a:solidFill>
                  <a:srgbClr val="00B0F0"/>
                </a:solidFill>
                <a:latin typeface="Calibri" panose="020F0502020204030204" pitchFamily="34" charset="0"/>
                <a:cs typeface="Calibri" panose="020F0502020204030204" pitchFamily="34" charset="0"/>
              </a:rPr>
              <a:t>Exemple d’Allocation aux Adultes Handicapés l’AAH</a:t>
            </a:r>
          </a:p>
        </p:txBody>
      </p:sp>
      <p:sp>
        <p:nvSpPr>
          <p:cNvPr id="3" name="Espace réservé du numéro de diapositive 2">
            <a:extLst>
              <a:ext uri="{FF2B5EF4-FFF2-40B4-BE49-F238E27FC236}">
                <a16:creationId xmlns:a16="http://schemas.microsoft.com/office/drawing/2014/main" id="{EB173D9D-D61B-4C29-B5FD-E9BC614C8DA8}"/>
              </a:ext>
            </a:extLst>
          </p:cNvPr>
          <p:cNvSpPr>
            <a:spLocks noGrp="1"/>
          </p:cNvSpPr>
          <p:nvPr>
            <p:ph type="sldNum" sz="quarter" idx="10"/>
          </p:nvPr>
        </p:nvSpPr>
        <p:spPr>
          <a:xfrm>
            <a:off x="4727848" y="6512188"/>
            <a:ext cx="2743200" cy="365125"/>
          </a:xfrm>
        </p:spPr>
        <p:txBody>
          <a:bodyPr/>
          <a:lstStyle/>
          <a:p>
            <a:fld id="{437D0B57-7CC7-4CCE-98F6-30C4D7880FC3}" type="slidenum">
              <a:rPr lang="fr-FR" smtClean="0"/>
              <a:pPr/>
              <a:t>33</a:t>
            </a:fld>
            <a:endParaRPr lang="fr-FR" dirty="0"/>
          </a:p>
        </p:txBody>
      </p:sp>
      <p:sp>
        <p:nvSpPr>
          <p:cNvPr id="10" name="ZoneTexte 9">
            <a:extLst>
              <a:ext uri="{FF2B5EF4-FFF2-40B4-BE49-F238E27FC236}">
                <a16:creationId xmlns:a16="http://schemas.microsoft.com/office/drawing/2014/main" id="{2E178DAE-F7B8-40F1-974A-528029CD4B6E}"/>
              </a:ext>
            </a:extLst>
          </p:cNvPr>
          <p:cNvSpPr txBox="1"/>
          <p:nvPr/>
        </p:nvSpPr>
        <p:spPr>
          <a:xfrm>
            <a:off x="4727848" y="1433608"/>
            <a:ext cx="6369027" cy="523220"/>
          </a:xfrm>
          <a:prstGeom prst="rect">
            <a:avLst/>
          </a:prstGeom>
          <a:noFill/>
          <a:ln>
            <a:solidFill>
              <a:srgbClr val="00B050"/>
            </a:solidFill>
          </a:ln>
        </p:spPr>
        <p:txBody>
          <a:bodyPr wrap="square" rtlCol="0">
            <a:spAutoFit/>
          </a:bodyPr>
          <a:lstStyle/>
          <a:p>
            <a:r>
              <a:rPr lang="fr-FR" sz="1400" dirty="0">
                <a:latin typeface="Calibri" panose="020F0502020204030204" pitchFamily="34" charset="0"/>
                <a:cs typeface="Calibri" panose="020F0502020204030204" pitchFamily="34" charset="0"/>
              </a:rPr>
              <a:t>Aide financière qui permet d’avoir un minimum de ressources.</a:t>
            </a:r>
          </a:p>
          <a:p>
            <a:r>
              <a:rPr lang="fr-FR" sz="1400" dirty="0">
                <a:latin typeface="Calibri" panose="020F0502020204030204" pitchFamily="34" charset="0"/>
                <a:cs typeface="Calibri" panose="020F0502020204030204" pitchFamily="34" charset="0"/>
              </a:rPr>
              <a:t>Pièce justificative : photocopie du titre justifiant de la perception de l’AAH</a:t>
            </a:r>
          </a:p>
        </p:txBody>
      </p:sp>
      <p:pic>
        <p:nvPicPr>
          <p:cNvPr id="4" name="Image 3">
            <a:extLst>
              <a:ext uri="{FF2B5EF4-FFF2-40B4-BE49-F238E27FC236}">
                <a16:creationId xmlns:a16="http://schemas.microsoft.com/office/drawing/2014/main" id="{EDD0879A-116D-57DA-E85C-F52F5DF26970}"/>
              </a:ext>
            </a:extLst>
          </p:cNvPr>
          <p:cNvPicPr>
            <a:picLocks noChangeAspect="1"/>
          </p:cNvPicPr>
          <p:nvPr/>
        </p:nvPicPr>
        <p:blipFill>
          <a:blip r:embed="rId3"/>
          <a:stretch>
            <a:fillRect/>
          </a:stretch>
        </p:blipFill>
        <p:spPr>
          <a:xfrm>
            <a:off x="1144110" y="2405960"/>
            <a:ext cx="4617767" cy="4106228"/>
          </a:xfrm>
          <a:prstGeom prst="rect">
            <a:avLst/>
          </a:prstGeom>
          <a:ln>
            <a:solidFill>
              <a:schemeClr val="tx1"/>
            </a:solidFill>
          </a:ln>
        </p:spPr>
      </p:pic>
      <p:sp>
        <p:nvSpPr>
          <p:cNvPr id="6" name="ZoneTexte 5">
            <a:extLst>
              <a:ext uri="{FF2B5EF4-FFF2-40B4-BE49-F238E27FC236}">
                <a16:creationId xmlns:a16="http://schemas.microsoft.com/office/drawing/2014/main" id="{39EC87ED-B4E6-9556-C3A4-7994B5AF4E9E}"/>
              </a:ext>
            </a:extLst>
          </p:cNvPr>
          <p:cNvSpPr txBox="1"/>
          <p:nvPr/>
        </p:nvSpPr>
        <p:spPr>
          <a:xfrm>
            <a:off x="4333490" y="3168047"/>
            <a:ext cx="1399043" cy="523220"/>
          </a:xfrm>
          <a:prstGeom prst="rect">
            <a:avLst/>
          </a:prstGeom>
          <a:noFill/>
        </p:spPr>
        <p:txBody>
          <a:bodyPr wrap="square" rtlCol="0">
            <a:spAutoFit/>
          </a:bodyPr>
          <a:lstStyle/>
          <a:p>
            <a:r>
              <a:rPr lang="fr-FR" sz="1400" b="1" dirty="0">
                <a:solidFill>
                  <a:srgbClr val="FF0000"/>
                </a:solidFill>
                <a:latin typeface="Calibri" panose="020F0502020204030204" pitchFamily="34" charset="0"/>
                <a:cs typeface="Calibri" panose="020F0502020204030204" pitchFamily="34" charset="0"/>
              </a:rPr>
              <a:t>AAH non valide</a:t>
            </a:r>
          </a:p>
          <a:p>
            <a:r>
              <a:rPr lang="fr-FR" sz="1400" b="1" dirty="0">
                <a:solidFill>
                  <a:srgbClr val="FF0000"/>
                </a:solidFill>
                <a:latin typeface="Calibri" panose="020F0502020204030204" pitchFamily="34" charset="0"/>
                <a:cs typeface="Calibri" panose="020F0502020204030204" pitchFamily="34" charset="0"/>
              </a:rPr>
              <a:t>au 31/12/2023</a:t>
            </a:r>
          </a:p>
        </p:txBody>
      </p:sp>
      <p:pic>
        <p:nvPicPr>
          <p:cNvPr id="7" name="Graphique 6" descr="Fermer avec un remplissage uni">
            <a:extLst>
              <a:ext uri="{FF2B5EF4-FFF2-40B4-BE49-F238E27FC236}">
                <a16:creationId xmlns:a16="http://schemas.microsoft.com/office/drawing/2014/main" id="{CB7E11EB-70ED-1350-26A4-00EFDA551A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34585" y="3271494"/>
            <a:ext cx="345919" cy="315012"/>
          </a:xfrm>
          <a:prstGeom prst="rect">
            <a:avLst/>
          </a:prstGeom>
        </p:spPr>
      </p:pic>
      <p:sp>
        <p:nvSpPr>
          <p:cNvPr id="11" name="Rectangle 10">
            <a:extLst>
              <a:ext uri="{FF2B5EF4-FFF2-40B4-BE49-F238E27FC236}">
                <a16:creationId xmlns:a16="http://schemas.microsoft.com/office/drawing/2014/main" id="{3F9A5213-1925-A95F-A4D8-C671EFCE3E93}"/>
              </a:ext>
            </a:extLst>
          </p:cNvPr>
          <p:cNvSpPr/>
          <p:nvPr/>
        </p:nvSpPr>
        <p:spPr>
          <a:xfrm>
            <a:off x="2213265" y="3374471"/>
            <a:ext cx="720081" cy="2120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Une image contenant texte, Police, capture d’écran, ligne&#10;&#10;Description générée automatiquement">
            <a:extLst>
              <a:ext uri="{FF2B5EF4-FFF2-40B4-BE49-F238E27FC236}">
                <a16:creationId xmlns:a16="http://schemas.microsoft.com/office/drawing/2014/main" id="{F701F32A-781B-F2EC-3CAD-3BD47D5975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5519" y="2405960"/>
            <a:ext cx="6143129" cy="4106228"/>
          </a:xfrm>
          <a:prstGeom prst="rect">
            <a:avLst/>
          </a:prstGeom>
        </p:spPr>
      </p:pic>
      <p:sp>
        <p:nvSpPr>
          <p:cNvPr id="13" name="Ellipse 12">
            <a:extLst>
              <a:ext uri="{FF2B5EF4-FFF2-40B4-BE49-F238E27FC236}">
                <a16:creationId xmlns:a16="http://schemas.microsoft.com/office/drawing/2014/main" id="{572ACCB1-69EA-41AC-27F6-10500DBD8AB7}"/>
              </a:ext>
            </a:extLst>
          </p:cNvPr>
          <p:cNvSpPr/>
          <p:nvPr/>
        </p:nvSpPr>
        <p:spPr>
          <a:xfrm>
            <a:off x="9470852" y="4509120"/>
            <a:ext cx="1626023" cy="59971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Graphique 13" descr="Coche avec un remplissage uni">
            <a:extLst>
              <a:ext uri="{FF2B5EF4-FFF2-40B4-BE49-F238E27FC236}">
                <a16:creationId xmlns:a16="http://schemas.microsoft.com/office/drawing/2014/main" id="{7EEC29CC-DDC9-845F-288A-D1BCB22613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18798" y="4548594"/>
            <a:ext cx="384792" cy="449132"/>
          </a:xfrm>
          <a:prstGeom prst="rect">
            <a:avLst/>
          </a:prstGeom>
        </p:spPr>
      </p:pic>
    </p:spTree>
    <p:extLst>
      <p:ext uri="{BB962C8B-B14F-4D97-AF65-F5344CB8AC3E}">
        <p14:creationId xmlns:p14="http://schemas.microsoft.com/office/powerpoint/2010/main" val="3619471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360145" y="467572"/>
            <a:ext cx="7098960" cy="576064"/>
          </a:xfrm>
        </p:spPr>
        <p:txBody>
          <a:bodyPr/>
          <a:lstStyle/>
          <a:p>
            <a:r>
              <a:rPr lang="fr-FR" sz="2000" b="1" dirty="0">
                <a:solidFill>
                  <a:srgbClr val="00B0F0"/>
                </a:solidFill>
                <a:latin typeface="Calibri" panose="020F0502020204030204" pitchFamily="34" charset="0"/>
                <a:cs typeface="Calibri" panose="020F0502020204030204" pitchFamily="34" charset="0"/>
              </a:rPr>
              <a:t>Exemple d’Allocation temporaire d’invalidité (ATI)</a:t>
            </a:r>
          </a:p>
        </p:txBody>
      </p:sp>
      <p:sp>
        <p:nvSpPr>
          <p:cNvPr id="3" name="Espace réservé du numéro de diapositive 2">
            <a:extLst>
              <a:ext uri="{FF2B5EF4-FFF2-40B4-BE49-F238E27FC236}">
                <a16:creationId xmlns:a16="http://schemas.microsoft.com/office/drawing/2014/main" id="{7383855D-B29D-42A8-89F9-E3BC4575A653}"/>
              </a:ext>
            </a:extLst>
          </p:cNvPr>
          <p:cNvSpPr>
            <a:spLocks noGrp="1"/>
          </p:cNvSpPr>
          <p:nvPr>
            <p:ph type="sldNum" sz="quarter" idx="10"/>
          </p:nvPr>
        </p:nvSpPr>
        <p:spPr>
          <a:xfrm>
            <a:off x="4554778" y="6459909"/>
            <a:ext cx="2743200" cy="365125"/>
          </a:xfrm>
        </p:spPr>
        <p:txBody>
          <a:bodyPr/>
          <a:lstStyle/>
          <a:p>
            <a:fld id="{437D0B57-7CC7-4CCE-98F6-30C4D7880FC3}" type="slidenum">
              <a:rPr lang="fr-FR" smtClean="0"/>
              <a:pPr/>
              <a:t>34</a:t>
            </a:fld>
            <a:endParaRPr lang="fr-FR" dirty="0"/>
          </a:p>
        </p:txBody>
      </p:sp>
      <p:sp>
        <p:nvSpPr>
          <p:cNvPr id="18" name="ZoneTexte 17">
            <a:extLst>
              <a:ext uri="{FF2B5EF4-FFF2-40B4-BE49-F238E27FC236}">
                <a16:creationId xmlns:a16="http://schemas.microsoft.com/office/drawing/2014/main" id="{9233B966-377C-43B5-B44A-3F114B86676A}"/>
              </a:ext>
            </a:extLst>
          </p:cNvPr>
          <p:cNvSpPr txBox="1"/>
          <p:nvPr/>
        </p:nvSpPr>
        <p:spPr>
          <a:xfrm>
            <a:off x="3527966" y="1051004"/>
            <a:ext cx="6808930" cy="523220"/>
          </a:xfrm>
          <a:prstGeom prst="rect">
            <a:avLst/>
          </a:prstGeom>
          <a:noFill/>
          <a:ln>
            <a:solidFill>
              <a:srgbClr val="00B050"/>
            </a:solidFill>
          </a:ln>
        </p:spPr>
        <p:txBody>
          <a:bodyPr wrap="square" rtlCol="0">
            <a:spAutoFit/>
          </a:bodyPr>
          <a:lstStyle/>
          <a:p>
            <a:r>
              <a:rPr lang="fr-FR" sz="1400" dirty="0">
                <a:latin typeface="Calibri" panose="020F0502020204030204" pitchFamily="34" charset="0"/>
                <a:cs typeface="Calibri" panose="020F0502020204030204" pitchFamily="34" charset="0"/>
              </a:rPr>
              <a:t>Allocation temporaire invalidité</a:t>
            </a:r>
          </a:p>
          <a:p>
            <a:r>
              <a:rPr lang="fr-FR" sz="1400" dirty="0">
                <a:latin typeface="Calibri" panose="020F0502020204030204" pitchFamily="34" charset="0"/>
                <a:cs typeface="Calibri" panose="020F0502020204030204" pitchFamily="34" charset="0"/>
              </a:rPr>
              <a:t>Pièce justificative : photocopie constatant le droit à l’ATI quel que soit le taux d’incapacité.</a:t>
            </a:r>
          </a:p>
        </p:txBody>
      </p:sp>
      <p:pic>
        <p:nvPicPr>
          <p:cNvPr id="4" name="Image 3" descr="Une image contenant texte, capture d’écran, Police, document&#10;&#10;Description générée automatiquement">
            <a:extLst>
              <a:ext uri="{FF2B5EF4-FFF2-40B4-BE49-F238E27FC236}">
                <a16:creationId xmlns:a16="http://schemas.microsoft.com/office/drawing/2014/main" id="{C998C716-2873-B582-28DC-64A2EB90F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891" y="2366992"/>
            <a:ext cx="4699522" cy="4092917"/>
          </a:xfrm>
          <a:prstGeom prst="rect">
            <a:avLst/>
          </a:prstGeom>
        </p:spPr>
      </p:pic>
      <p:sp>
        <p:nvSpPr>
          <p:cNvPr id="8" name="ZoneTexte 7">
            <a:extLst>
              <a:ext uri="{FF2B5EF4-FFF2-40B4-BE49-F238E27FC236}">
                <a16:creationId xmlns:a16="http://schemas.microsoft.com/office/drawing/2014/main" id="{6811FFBC-A936-07BE-6BE9-C65A4BE27956}"/>
              </a:ext>
            </a:extLst>
          </p:cNvPr>
          <p:cNvSpPr txBox="1"/>
          <p:nvPr/>
        </p:nvSpPr>
        <p:spPr>
          <a:xfrm>
            <a:off x="2387717" y="2946648"/>
            <a:ext cx="3735762" cy="523220"/>
          </a:xfrm>
          <a:prstGeom prst="rect">
            <a:avLst/>
          </a:prstGeom>
          <a:noFill/>
        </p:spPr>
        <p:txBody>
          <a:bodyPr wrap="square" rtlCol="0">
            <a:spAutoFit/>
          </a:bodyPr>
          <a:lstStyle/>
          <a:p>
            <a:r>
              <a:rPr lang="fr-FR" sz="1400" b="1" dirty="0">
                <a:solidFill>
                  <a:srgbClr val="FF0000"/>
                </a:solidFill>
                <a:latin typeface="Calibri" panose="020F0502020204030204" pitchFamily="34" charset="0"/>
                <a:cs typeface="Calibri" panose="020F0502020204030204" pitchFamily="34" charset="0"/>
              </a:rPr>
              <a:t>Le taux d’IPP ne justifie pas la qualité de BOE</a:t>
            </a:r>
          </a:p>
          <a:p>
            <a:r>
              <a:rPr lang="fr-FR" sz="1400" b="1" dirty="0">
                <a:solidFill>
                  <a:srgbClr val="FF0000"/>
                </a:solidFill>
                <a:latin typeface="Calibri" panose="020F0502020204030204" pitchFamily="34" charset="0"/>
                <a:cs typeface="Calibri" panose="020F0502020204030204" pitchFamily="34" charset="0"/>
              </a:rPr>
              <a:t>L’ATI est nécessaire</a:t>
            </a:r>
          </a:p>
        </p:txBody>
      </p:sp>
      <p:pic>
        <p:nvPicPr>
          <p:cNvPr id="9" name="Graphique 8" descr="Fermer avec un remplissage uni">
            <a:extLst>
              <a:ext uri="{FF2B5EF4-FFF2-40B4-BE49-F238E27FC236}">
                <a16:creationId xmlns:a16="http://schemas.microsoft.com/office/drawing/2014/main" id="{96F3D095-0578-B944-C790-7FC1F69DB0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01280" y="2499314"/>
            <a:ext cx="345919" cy="315012"/>
          </a:xfrm>
          <a:prstGeom prst="rect">
            <a:avLst/>
          </a:prstGeom>
        </p:spPr>
      </p:pic>
      <p:grpSp>
        <p:nvGrpSpPr>
          <p:cNvPr id="10" name="Groupe 9">
            <a:extLst>
              <a:ext uri="{FF2B5EF4-FFF2-40B4-BE49-F238E27FC236}">
                <a16:creationId xmlns:a16="http://schemas.microsoft.com/office/drawing/2014/main" id="{1D348136-413E-07F0-2C34-D27C3D775083}"/>
              </a:ext>
            </a:extLst>
          </p:cNvPr>
          <p:cNvGrpSpPr/>
          <p:nvPr/>
        </p:nvGrpSpPr>
        <p:grpSpPr>
          <a:xfrm>
            <a:off x="6550160" y="1838066"/>
            <a:ext cx="5228001" cy="2875797"/>
            <a:chOff x="2276475" y="2238375"/>
            <a:chExt cx="4591050" cy="2381250"/>
          </a:xfrm>
        </p:grpSpPr>
        <p:pic>
          <p:nvPicPr>
            <p:cNvPr id="20" name="Image 19">
              <a:extLst>
                <a:ext uri="{FF2B5EF4-FFF2-40B4-BE49-F238E27FC236}">
                  <a16:creationId xmlns:a16="http://schemas.microsoft.com/office/drawing/2014/main" id="{D348A4F6-C59D-C882-F276-F063352C5A08}"/>
                </a:ext>
              </a:extLst>
            </p:cNvPr>
            <p:cNvPicPr>
              <a:picLocks noChangeAspect="1"/>
            </p:cNvPicPr>
            <p:nvPr/>
          </p:nvPicPr>
          <p:blipFill>
            <a:blip r:embed="rId6"/>
            <a:stretch>
              <a:fillRect/>
            </a:stretch>
          </p:blipFill>
          <p:spPr>
            <a:xfrm>
              <a:off x="2276475" y="2238375"/>
              <a:ext cx="4591050" cy="2381250"/>
            </a:xfrm>
            <a:prstGeom prst="rect">
              <a:avLst/>
            </a:prstGeom>
            <a:ln>
              <a:solidFill>
                <a:schemeClr val="tx1"/>
              </a:solidFill>
            </a:ln>
          </p:spPr>
        </p:pic>
        <p:sp>
          <p:nvSpPr>
            <p:cNvPr id="22" name="Rectangle 21">
              <a:extLst>
                <a:ext uri="{FF2B5EF4-FFF2-40B4-BE49-F238E27FC236}">
                  <a16:creationId xmlns:a16="http://schemas.microsoft.com/office/drawing/2014/main" id="{FAF7B287-DF69-22B4-BD1A-5989562E33BB}"/>
                </a:ext>
              </a:extLst>
            </p:cNvPr>
            <p:cNvSpPr/>
            <p:nvPr/>
          </p:nvSpPr>
          <p:spPr>
            <a:xfrm>
              <a:off x="3519055" y="2447636"/>
              <a:ext cx="840509" cy="24938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9FD9B6DC-0345-992B-A91E-566ECA57E341}"/>
                </a:ext>
              </a:extLst>
            </p:cNvPr>
            <p:cNvSpPr/>
            <p:nvPr/>
          </p:nvSpPr>
          <p:spPr>
            <a:xfrm>
              <a:off x="4761346" y="3599320"/>
              <a:ext cx="840509" cy="10621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pic>
        <p:nvPicPr>
          <p:cNvPr id="26" name="Graphique 25" descr="Coche avec un remplissage uni">
            <a:extLst>
              <a:ext uri="{FF2B5EF4-FFF2-40B4-BE49-F238E27FC236}">
                <a16:creationId xmlns:a16="http://schemas.microsoft.com/office/drawing/2014/main" id="{7F08C9EB-1472-29FE-CF8A-DE9F1D99A5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13740" y="2487208"/>
            <a:ext cx="313184" cy="305081"/>
          </a:xfrm>
          <a:prstGeom prst="rect">
            <a:avLst/>
          </a:prstGeom>
        </p:spPr>
      </p:pic>
      <p:sp>
        <p:nvSpPr>
          <p:cNvPr id="27" name="Ellipse 26">
            <a:extLst>
              <a:ext uri="{FF2B5EF4-FFF2-40B4-BE49-F238E27FC236}">
                <a16:creationId xmlns:a16="http://schemas.microsoft.com/office/drawing/2014/main" id="{DEF849B5-64D2-6E8B-2D9B-71DD8E3363BD}"/>
              </a:ext>
            </a:extLst>
          </p:cNvPr>
          <p:cNvSpPr/>
          <p:nvPr/>
        </p:nvSpPr>
        <p:spPr>
          <a:xfrm>
            <a:off x="8093877" y="3535167"/>
            <a:ext cx="1709531" cy="286910"/>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27">
            <a:extLst>
              <a:ext uri="{FF2B5EF4-FFF2-40B4-BE49-F238E27FC236}">
                <a16:creationId xmlns:a16="http://schemas.microsoft.com/office/drawing/2014/main" id="{3F83F7FF-8B6E-A3A3-4E74-97255EC2C5EE}"/>
              </a:ext>
            </a:extLst>
          </p:cNvPr>
          <p:cNvCxnSpPr>
            <a:cxnSpLocks/>
          </p:cNvCxnSpPr>
          <p:nvPr/>
        </p:nvCxnSpPr>
        <p:spPr>
          <a:xfrm>
            <a:off x="6812329" y="3891530"/>
            <a:ext cx="1719594"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29" name="Image 28" descr="Une image contenant texte, Police, document, reçu&#10;&#10;Description générée automatiquement">
            <a:extLst>
              <a:ext uri="{FF2B5EF4-FFF2-40B4-BE49-F238E27FC236}">
                <a16:creationId xmlns:a16="http://schemas.microsoft.com/office/drawing/2014/main" id="{0F914FBB-9E65-F65B-E51E-3F6D05A4239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44413" y="4830518"/>
            <a:ext cx="6247587" cy="1714286"/>
          </a:xfrm>
          <a:prstGeom prst="rect">
            <a:avLst/>
          </a:prstGeom>
        </p:spPr>
      </p:pic>
      <p:sp>
        <p:nvSpPr>
          <p:cNvPr id="30" name="Ellipse 29">
            <a:extLst>
              <a:ext uri="{FF2B5EF4-FFF2-40B4-BE49-F238E27FC236}">
                <a16:creationId xmlns:a16="http://schemas.microsoft.com/office/drawing/2014/main" id="{C78A3437-3FF2-8794-84FA-CB30D31AA727}"/>
              </a:ext>
            </a:extLst>
          </p:cNvPr>
          <p:cNvSpPr/>
          <p:nvPr/>
        </p:nvSpPr>
        <p:spPr>
          <a:xfrm>
            <a:off x="8079380" y="5458175"/>
            <a:ext cx="988826" cy="3389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6033A023-5693-C85C-BA2E-B38ACDFA9844}"/>
              </a:ext>
            </a:extLst>
          </p:cNvPr>
          <p:cNvSpPr txBox="1"/>
          <p:nvPr/>
        </p:nvSpPr>
        <p:spPr>
          <a:xfrm>
            <a:off x="9789387" y="5473745"/>
            <a:ext cx="2402613" cy="307777"/>
          </a:xfrm>
          <a:prstGeom prst="rect">
            <a:avLst/>
          </a:prstGeom>
          <a:noFill/>
        </p:spPr>
        <p:txBody>
          <a:bodyPr wrap="square" rtlCol="0">
            <a:spAutoFit/>
          </a:bodyPr>
          <a:lstStyle/>
          <a:p>
            <a:r>
              <a:rPr lang="fr-FR" sz="1400" b="1" dirty="0">
                <a:solidFill>
                  <a:srgbClr val="FF0000"/>
                </a:solidFill>
                <a:latin typeface="Calibri" panose="020F0502020204030204" pitchFamily="34" charset="0"/>
                <a:cs typeface="Calibri" panose="020F0502020204030204" pitchFamily="34" charset="0"/>
              </a:rPr>
              <a:t>ATI non valide au 31/12/2023</a:t>
            </a:r>
          </a:p>
        </p:txBody>
      </p:sp>
      <p:pic>
        <p:nvPicPr>
          <p:cNvPr id="32" name="Graphique 31" descr="Fermer avec un remplissage uni">
            <a:extLst>
              <a:ext uri="{FF2B5EF4-FFF2-40B4-BE49-F238E27FC236}">
                <a16:creationId xmlns:a16="http://schemas.microsoft.com/office/drawing/2014/main" id="{1D94ADE5-89AD-7853-4E54-4408BE9BCE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5496" y="5485104"/>
            <a:ext cx="345919" cy="315012"/>
          </a:xfrm>
          <a:prstGeom prst="rect">
            <a:avLst/>
          </a:prstGeom>
        </p:spPr>
      </p:pic>
      <p:cxnSp>
        <p:nvCxnSpPr>
          <p:cNvPr id="33" name="Connecteur droit 32">
            <a:extLst>
              <a:ext uri="{FF2B5EF4-FFF2-40B4-BE49-F238E27FC236}">
                <a16:creationId xmlns:a16="http://schemas.microsoft.com/office/drawing/2014/main" id="{F3C4B288-B13A-D67E-3729-20A615A8F439}"/>
              </a:ext>
            </a:extLst>
          </p:cNvPr>
          <p:cNvCxnSpPr>
            <a:cxnSpLocks/>
          </p:cNvCxnSpPr>
          <p:nvPr/>
        </p:nvCxnSpPr>
        <p:spPr>
          <a:xfrm>
            <a:off x="7844830" y="6060936"/>
            <a:ext cx="19265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812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4745610" y="692696"/>
            <a:ext cx="3028992" cy="397423"/>
          </a:xfrm>
        </p:spPr>
        <p:txBody>
          <a:bodyPr/>
          <a:lstStyle/>
          <a:p>
            <a:r>
              <a:rPr lang="fr-FR" sz="2000" b="1" dirty="0">
                <a:solidFill>
                  <a:srgbClr val="00B0F0"/>
                </a:solidFill>
                <a:latin typeface="Calibri" panose="020F0502020204030204" pitchFamily="34" charset="0"/>
                <a:cs typeface="Calibri" panose="020F0502020204030204" pitchFamily="34" charset="0"/>
              </a:rPr>
              <a:t>Exemple carte d’invalidité</a:t>
            </a:r>
          </a:p>
        </p:txBody>
      </p:sp>
      <p:sp>
        <p:nvSpPr>
          <p:cNvPr id="5" name="Espace réservé du numéro de diapositive 4">
            <a:extLst>
              <a:ext uri="{FF2B5EF4-FFF2-40B4-BE49-F238E27FC236}">
                <a16:creationId xmlns:a16="http://schemas.microsoft.com/office/drawing/2014/main" id="{891F8CE1-0D58-48F7-A4C8-BF405D71D368}"/>
              </a:ext>
            </a:extLst>
          </p:cNvPr>
          <p:cNvSpPr>
            <a:spLocks noGrp="1"/>
          </p:cNvSpPr>
          <p:nvPr>
            <p:ph type="sldNum" sz="quarter" idx="10"/>
          </p:nvPr>
        </p:nvSpPr>
        <p:spPr>
          <a:xfrm>
            <a:off x="4745610" y="6329626"/>
            <a:ext cx="2743200" cy="365125"/>
          </a:xfrm>
        </p:spPr>
        <p:txBody>
          <a:bodyPr/>
          <a:lstStyle/>
          <a:p>
            <a:fld id="{437D0B57-7CC7-4CCE-98F6-30C4D7880FC3}" type="slidenum">
              <a:rPr lang="fr-FR" smtClean="0"/>
              <a:pPr/>
              <a:t>35</a:t>
            </a:fld>
            <a:endParaRPr lang="fr-FR" dirty="0"/>
          </a:p>
        </p:txBody>
      </p:sp>
      <p:pic>
        <p:nvPicPr>
          <p:cNvPr id="4" name="Image 3">
            <a:extLst>
              <a:ext uri="{FF2B5EF4-FFF2-40B4-BE49-F238E27FC236}">
                <a16:creationId xmlns:a16="http://schemas.microsoft.com/office/drawing/2014/main" id="{15C00C7B-69ED-9E4B-CF01-C1B1A8253F02}"/>
              </a:ext>
            </a:extLst>
          </p:cNvPr>
          <p:cNvPicPr>
            <a:picLocks noChangeAspect="1"/>
          </p:cNvPicPr>
          <p:nvPr/>
        </p:nvPicPr>
        <p:blipFill>
          <a:blip r:embed="rId3"/>
          <a:stretch>
            <a:fillRect/>
          </a:stretch>
        </p:blipFill>
        <p:spPr>
          <a:xfrm>
            <a:off x="542332" y="3014806"/>
            <a:ext cx="5155025" cy="3602615"/>
          </a:xfrm>
          <a:prstGeom prst="rect">
            <a:avLst/>
          </a:prstGeom>
        </p:spPr>
      </p:pic>
      <p:sp>
        <p:nvSpPr>
          <p:cNvPr id="8" name="ZoneTexte 7">
            <a:extLst>
              <a:ext uri="{FF2B5EF4-FFF2-40B4-BE49-F238E27FC236}">
                <a16:creationId xmlns:a16="http://schemas.microsoft.com/office/drawing/2014/main" id="{75B54AA3-AEC4-4891-9415-F026D924DA28}"/>
              </a:ext>
            </a:extLst>
          </p:cNvPr>
          <p:cNvSpPr txBox="1"/>
          <p:nvPr/>
        </p:nvSpPr>
        <p:spPr>
          <a:xfrm>
            <a:off x="3331756" y="2394064"/>
            <a:ext cx="1902970" cy="584775"/>
          </a:xfrm>
          <a:prstGeom prst="rect">
            <a:avLst/>
          </a:prstGeom>
          <a:noFill/>
        </p:spPr>
        <p:txBody>
          <a:bodyPr wrap="square" rtlCol="0">
            <a:spAutoFit/>
          </a:bodyPr>
          <a:lstStyle/>
          <a:p>
            <a:pPr algn="ctr"/>
            <a:r>
              <a:rPr lang="fr-FR" sz="1600" b="1" dirty="0">
                <a:solidFill>
                  <a:srgbClr val="FF0000"/>
                </a:solidFill>
                <a:latin typeface="Calibri" panose="020F0502020204030204" pitchFamily="34" charset="0"/>
                <a:cs typeface="Calibri" panose="020F0502020204030204" pitchFamily="34" charset="0"/>
              </a:rPr>
              <a:t>La carte de priorité</a:t>
            </a:r>
          </a:p>
          <a:p>
            <a:pPr algn="ctr"/>
            <a:r>
              <a:rPr lang="fr-FR" sz="1600" b="1" dirty="0">
                <a:solidFill>
                  <a:srgbClr val="FF0000"/>
                </a:solidFill>
                <a:latin typeface="Calibri" panose="020F0502020204030204" pitchFamily="34" charset="0"/>
                <a:cs typeface="Calibri" panose="020F0502020204030204" pitchFamily="34" charset="0"/>
              </a:rPr>
              <a:t>n’est pas éligible</a:t>
            </a:r>
          </a:p>
        </p:txBody>
      </p:sp>
      <p:pic>
        <p:nvPicPr>
          <p:cNvPr id="10" name="Graphique 9" descr="Avertissement avec un remplissage uni">
            <a:extLst>
              <a:ext uri="{FF2B5EF4-FFF2-40B4-BE49-F238E27FC236}">
                <a16:creationId xmlns:a16="http://schemas.microsoft.com/office/drawing/2014/main" id="{F7167F61-9DA1-A796-191C-90F3152596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74556" y="2405309"/>
            <a:ext cx="457200" cy="457200"/>
          </a:xfrm>
          <a:prstGeom prst="rect">
            <a:avLst/>
          </a:prstGeom>
        </p:spPr>
      </p:pic>
      <p:grpSp>
        <p:nvGrpSpPr>
          <p:cNvPr id="11" name="Groupe 10">
            <a:extLst>
              <a:ext uri="{FF2B5EF4-FFF2-40B4-BE49-F238E27FC236}">
                <a16:creationId xmlns:a16="http://schemas.microsoft.com/office/drawing/2014/main" id="{91FF8F1F-62E8-499D-1756-AAB0C5A13980}"/>
              </a:ext>
            </a:extLst>
          </p:cNvPr>
          <p:cNvGrpSpPr/>
          <p:nvPr/>
        </p:nvGrpSpPr>
        <p:grpSpPr>
          <a:xfrm>
            <a:off x="5918107" y="2052101"/>
            <a:ext cx="3028993" cy="4485076"/>
            <a:chOff x="5819694" y="1604659"/>
            <a:chExt cx="2722058" cy="3516815"/>
          </a:xfrm>
        </p:grpSpPr>
        <p:pic>
          <p:nvPicPr>
            <p:cNvPr id="12" name="Image 11">
              <a:extLst>
                <a:ext uri="{FF2B5EF4-FFF2-40B4-BE49-F238E27FC236}">
                  <a16:creationId xmlns:a16="http://schemas.microsoft.com/office/drawing/2014/main" id="{1EA102B1-B73B-1DD4-328E-DF7BC4C88400}"/>
                </a:ext>
              </a:extLst>
            </p:cNvPr>
            <p:cNvPicPr>
              <a:picLocks noChangeAspect="1"/>
            </p:cNvPicPr>
            <p:nvPr/>
          </p:nvPicPr>
          <p:blipFill>
            <a:blip r:embed="rId6"/>
            <a:stretch>
              <a:fillRect/>
            </a:stretch>
          </p:blipFill>
          <p:spPr>
            <a:xfrm>
              <a:off x="5819695" y="1604659"/>
              <a:ext cx="2722057" cy="1845462"/>
            </a:xfrm>
            <a:prstGeom prst="rect">
              <a:avLst/>
            </a:prstGeom>
            <a:solidFill>
              <a:schemeClr val="tx1"/>
            </a:solidFill>
            <a:ln>
              <a:solidFill>
                <a:schemeClr val="tx1"/>
              </a:solidFill>
            </a:ln>
          </p:spPr>
        </p:pic>
        <p:pic>
          <p:nvPicPr>
            <p:cNvPr id="15" name="Image 14">
              <a:extLst>
                <a:ext uri="{FF2B5EF4-FFF2-40B4-BE49-F238E27FC236}">
                  <a16:creationId xmlns:a16="http://schemas.microsoft.com/office/drawing/2014/main" id="{03500642-DBE7-680B-CFEC-6F75305E72DD}"/>
                </a:ext>
              </a:extLst>
            </p:cNvPr>
            <p:cNvPicPr>
              <a:picLocks noChangeAspect="1"/>
            </p:cNvPicPr>
            <p:nvPr/>
          </p:nvPicPr>
          <p:blipFill>
            <a:blip r:embed="rId7"/>
            <a:stretch>
              <a:fillRect/>
            </a:stretch>
          </p:blipFill>
          <p:spPr>
            <a:xfrm rot="10800000">
              <a:off x="5819694" y="3358732"/>
              <a:ext cx="2722057" cy="1762742"/>
            </a:xfrm>
            <a:prstGeom prst="rect">
              <a:avLst/>
            </a:prstGeom>
            <a:ln>
              <a:solidFill>
                <a:schemeClr val="tx1"/>
              </a:solidFill>
            </a:ln>
          </p:spPr>
        </p:pic>
        <p:sp>
          <p:nvSpPr>
            <p:cNvPr id="17" name="Rectangle 16">
              <a:extLst>
                <a:ext uri="{FF2B5EF4-FFF2-40B4-BE49-F238E27FC236}">
                  <a16:creationId xmlns:a16="http://schemas.microsoft.com/office/drawing/2014/main" id="{C200A7A5-0A8D-03B1-BC82-B2AD82EEB1C0}"/>
                </a:ext>
              </a:extLst>
            </p:cNvPr>
            <p:cNvSpPr/>
            <p:nvPr/>
          </p:nvSpPr>
          <p:spPr>
            <a:xfrm>
              <a:off x="6529532" y="2612026"/>
              <a:ext cx="620040" cy="61182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DE15DEDD-7B1B-39D0-AF64-67DF97D6E78E}"/>
                </a:ext>
              </a:extLst>
            </p:cNvPr>
            <p:cNvSpPr/>
            <p:nvPr/>
          </p:nvSpPr>
          <p:spPr>
            <a:xfrm>
              <a:off x="5909492" y="2359530"/>
              <a:ext cx="620040" cy="61182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6FA5AE09-C2CE-67DF-C862-DB4B163B5190}"/>
                </a:ext>
              </a:extLst>
            </p:cNvPr>
            <p:cNvSpPr/>
            <p:nvPr/>
          </p:nvSpPr>
          <p:spPr>
            <a:xfrm>
              <a:off x="7595231" y="4335399"/>
              <a:ext cx="318475" cy="15351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pic>
        <p:nvPicPr>
          <p:cNvPr id="21" name="Graphique 20" descr="Coche avec un remplissage uni">
            <a:extLst>
              <a:ext uri="{FF2B5EF4-FFF2-40B4-BE49-F238E27FC236}">
                <a16:creationId xmlns:a16="http://schemas.microsoft.com/office/drawing/2014/main" id="{1D125DCF-9EF1-6C78-C6FC-4F8C8B180D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03025" y="3462619"/>
            <a:ext cx="384792" cy="449132"/>
          </a:xfrm>
          <a:prstGeom prst="rect">
            <a:avLst/>
          </a:prstGeom>
        </p:spPr>
      </p:pic>
      <p:sp>
        <p:nvSpPr>
          <p:cNvPr id="22" name="Rectangle 21">
            <a:extLst>
              <a:ext uri="{FF2B5EF4-FFF2-40B4-BE49-F238E27FC236}">
                <a16:creationId xmlns:a16="http://schemas.microsoft.com/office/drawing/2014/main" id="{99B1E54E-5630-5F3F-52DD-1AB3FCC3748D}"/>
              </a:ext>
            </a:extLst>
          </p:cNvPr>
          <p:cNvSpPr/>
          <p:nvPr/>
        </p:nvSpPr>
        <p:spPr>
          <a:xfrm>
            <a:off x="7625089" y="5079612"/>
            <a:ext cx="623148" cy="28803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a:extLst>
              <a:ext uri="{FF2B5EF4-FFF2-40B4-BE49-F238E27FC236}">
                <a16:creationId xmlns:a16="http://schemas.microsoft.com/office/drawing/2014/main" id="{BE4098C6-721F-D0A6-EEC3-CB8082F535FB}"/>
              </a:ext>
            </a:extLst>
          </p:cNvPr>
          <p:cNvPicPr>
            <a:picLocks noChangeAspect="1"/>
          </p:cNvPicPr>
          <p:nvPr/>
        </p:nvPicPr>
        <p:blipFill>
          <a:blip r:embed="rId10"/>
          <a:stretch>
            <a:fillRect/>
          </a:stretch>
        </p:blipFill>
        <p:spPr>
          <a:xfrm>
            <a:off x="9246222" y="2633909"/>
            <a:ext cx="2497394" cy="3886162"/>
          </a:xfrm>
          <a:prstGeom prst="rect">
            <a:avLst/>
          </a:prstGeom>
        </p:spPr>
      </p:pic>
      <p:pic>
        <p:nvPicPr>
          <p:cNvPr id="24" name="Graphique 23" descr="Fermer avec un remplissage uni">
            <a:extLst>
              <a:ext uri="{FF2B5EF4-FFF2-40B4-BE49-F238E27FC236}">
                <a16:creationId xmlns:a16="http://schemas.microsoft.com/office/drawing/2014/main" id="{CF47D175-72A6-3CB8-16C3-6E3E2E65D82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829654" y="3908032"/>
            <a:ext cx="368966" cy="381079"/>
          </a:xfrm>
          <a:prstGeom prst="rect">
            <a:avLst/>
          </a:prstGeom>
        </p:spPr>
      </p:pic>
      <p:sp>
        <p:nvSpPr>
          <p:cNvPr id="25" name="Rectangle 24">
            <a:extLst>
              <a:ext uri="{FF2B5EF4-FFF2-40B4-BE49-F238E27FC236}">
                <a16:creationId xmlns:a16="http://schemas.microsoft.com/office/drawing/2014/main" id="{F172E481-F658-DD69-E084-66EFECC9A62E}"/>
              </a:ext>
            </a:extLst>
          </p:cNvPr>
          <p:cNvSpPr/>
          <p:nvPr/>
        </p:nvSpPr>
        <p:spPr>
          <a:xfrm>
            <a:off x="10704511" y="5534676"/>
            <a:ext cx="652602" cy="3425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45353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5231904" y="1160748"/>
            <a:ext cx="3608242" cy="360040"/>
          </a:xfrm>
        </p:spPr>
        <p:txBody>
          <a:bodyPr/>
          <a:lstStyle/>
          <a:p>
            <a:r>
              <a:rPr lang="fr-FR" sz="2000" dirty="0">
                <a:solidFill>
                  <a:srgbClr val="00ADD6"/>
                </a:solidFill>
                <a:latin typeface="Calibri" panose="020F0502020204030204" pitchFamily="34" charset="0"/>
                <a:cs typeface="Calibri" panose="020F0502020204030204" pitchFamily="34" charset="0"/>
              </a:rPr>
              <a:t>Cas particuliers de Bénéficiaires</a:t>
            </a:r>
          </a:p>
        </p:txBody>
      </p:sp>
      <p:sp>
        <p:nvSpPr>
          <p:cNvPr id="14" name="ZoneTexte 13">
            <a:extLst>
              <a:ext uri="{FF2B5EF4-FFF2-40B4-BE49-F238E27FC236}">
                <a16:creationId xmlns:a16="http://schemas.microsoft.com/office/drawing/2014/main" id="{96DDCEE9-2000-4D8A-B622-51F9129FFDD6}"/>
              </a:ext>
            </a:extLst>
          </p:cNvPr>
          <p:cNvSpPr txBox="1"/>
          <p:nvPr/>
        </p:nvSpPr>
        <p:spPr>
          <a:xfrm>
            <a:off x="3675635" y="3284984"/>
            <a:ext cx="6968730" cy="1323439"/>
          </a:xfrm>
          <a:prstGeom prst="rect">
            <a:avLst/>
          </a:prstGeom>
          <a:noFill/>
        </p:spPr>
        <p:txBody>
          <a:bodyPr wrap="square" rtlCol="0">
            <a:spAutoFit/>
          </a:bodyPr>
          <a:lstStyle/>
          <a:p>
            <a:pPr marL="285750" indent="-285750" algn="just">
              <a:buFont typeface="Wingdings" panose="05000000000000000000" pitchFamily="2" charset="2"/>
              <a:buChar char="Ø"/>
            </a:pPr>
            <a:r>
              <a:rPr lang="fr-FR" sz="1600" dirty="0">
                <a:latin typeface="Calibri" panose="020F0502020204030204" pitchFamily="34" charset="0"/>
                <a:cs typeface="Calibri" panose="020F0502020204030204" pitchFamily="34" charset="0"/>
              </a:rPr>
              <a:t>Agents dont le contrat de travail ouvre droit à une aide de l’Etat (apprentis, CUI contrat unique d’insertion, CAE contrat d’accompagnement dans l’emploi PEC parcours emploi compétences etc…</a:t>
            </a:r>
          </a:p>
          <a:p>
            <a:pPr marL="285750" indent="-285750" algn="just">
              <a:buFont typeface="Wingdings" panose="05000000000000000000" pitchFamily="2" charset="2"/>
              <a:buChar char="Ø"/>
            </a:pPr>
            <a:r>
              <a:rPr lang="fr-FR" sz="1600" dirty="0">
                <a:latin typeface="Calibri" panose="020F0502020204030204" pitchFamily="34" charset="0"/>
                <a:cs typeface="Calibri" panose="020F0502020204030204" pitchFamily="34" charset="0"/>
              </a:rPr>
              <a:t>Agents reclassés</a:t>
            </a:r>
          </a:p>
          <a:p>
            <a:pPr marL="285750" indent="-285750" algn="just">
              <a:buFont typeface="Wingdings" panose="05000000000000000000" pitchFamily="2" charset="2"/>
              <a:buChar char="Ø"/>
            </a:pPr>
            <a:r>
              <a:rPr lang="fr-FR" sz="1600" dirty="0">
                <a:latin typeface="Calibri" panose="020F0502020204030204" pitchFamily="34" charset="0"/>
                <a:cs typeface="Calibri" panose="020F0502020204030204" pitchFamily="34" charset="0"/>
              </a:rPr>
              <a:t>Agents de plus de 50 ans</a:t>
            </a:r>
            <a:endParaRPr lang="fr-FR" sz="1600" dirty="0"/>
          </a:p>
        </p:txBody>
      </p:sp>
      <p:sp>
        <p:nvSpPr>
          <p:cNvPr id="3" name="Espace réservé du numéro de diapositive 2">
            <a:extLst>
              <a:ext uri="{FF2B5EF4-FFF2-40B4-BE49-F238E27FC236}">
                <a16:creationId xmlns:a16="http://schemas.microsoft.com/office/drawing/2014/main" id="{4383D332-BB4B-411B-9E06-C8D888647BD4}"/>
              </a:ext>
            </a:extLst>
          </p:cNvPr>
          <p:cNvSpPr>
            <a:spLocks noGrp="1"/>
          </p:cNvSpPr>
          <p:nvPr>
            <p:ph type="sldNum" sz="quarter" idx="10"/>
          </p:nvPr>
        </p:nvSpPr>
        <p:spPr/>
        <p:txBody>
          <a:bodyPr/>
          <a:lstStyle/>
          <a:p>
            <a:fld id="{437D0B57-7CC7-4CCE-98F6-30C4D7880FC3}" type="slidenum">
              <a:rPr lang="fr-FR" smtClean="0"/>
              <a:pPr/>
              <a:t>36</a:t>
            </a:fld>
            <a:endParaRPr lang="fr-FR" dirty="0"/>
          </a:p>
        </p:txBody>
      </p:sp>
    </p:spTree>
    <p:extLst>
      <p:ext uri="{BB962C8B-B14F-4D97-AF65-F5344CB8AC3E}">
        <p14:creationId xmlns:p14="http://schemas.microsoft.com/office/powerpoint/2010/main" val="4164717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675635" y="692696"/>
            <a:ext cx="6812853" cy="1167810"/>
          </a:xfrm>
        </p:spPr>
        <p:txBody>
          <a:bodyPr/>
          <a:lstStyle/>
          <a:p>
            <a:r>
              <a:rPr lang="fr-FR" sz="2000" dirty="0">
                <a:solidFill>
                  <a:srgbClr val="00ADD6"/>
                </a:solidFill>
                <a:latin typeface="Calibri" panose="020F0502020204030204" pitchFamily="34" charset="0"/>
                <a:cs typeface="Calibri" panose="020F0502020204030204" pitchFamily="34" charset="0"/>
              </a:rPr>
              <a:t>Agents dont le contrat de travail ouvre droit à une aide de l’Etat (apprentis, CUI contrat unique d’insertion, CAE contrat d’accompagnement dans l’emploi PEC parcours emploi compétences etc…</a:t>
            </a:r>
          </a:p>
        </p:txBody>
      </p:sp>
      <p:sp>
        <p:nvSpPr>
          <p:cNvPr id="14" name="ZoneTexte 13">
            <a:extLst>
              <a:ext uri="{FF2B5EF4-FFF2-40B4-BE49-F238E27FC236}">
                <a16:creationId xmlns:a16="http://schemas.microsoft.com/office/drawing/2014/main" id="{96DDCEE9-2000-4D8A-B622-51F9129FFDD6}"/>
              </a:ext>
            </a:extLst>
          </p:cNvPr>
          <p:cNvSpPr txBox="1"/>
          <p:nvPr/>
        </p:nvSpPr>
        <p:spPr>
          <a:xfrm>
            <a:off x="3675635" y="3284984"/>
            <a:ext cx="6968730" cy="1815882"/>
          </a:xfrm>
          <a:prstGeom prst="rect">
            <a:avLst/>
          </a:prstGeom>
          <a:noFill/>
        </p:spPr>
        <p:txBody>
          <a:bodyPr wrap="square" rtlCol="0">
            <a:spAutoFit/>
          </a:bodyPr>
          <a:lstStyle/>
          <a:p>
            <a:pPr marL="285750" indent="-285750" algn="just">
              <a:buFont typeface="Wingdings" panose="05000000000000000000" pitchFamily="2" charset="2"/>
              <a:buChar char="v"/>
            </a:pPr>
            <a:r>
              <a:rPr lang="fr-FR" sz="1600" kern="1200" dirty="0">
                <a:latin typeface="Calibri" panose="020F0502020204030204" pitchFamily="34" charset="0"/>
                <a:cs typeface="Calibri" panose="020F0502020204030204" pitchFamily="34" charset="0"/>
              </a:rPr>
              <a:t>Même si les employés aidés ne sont pas pris en compte dans vos ETP et ETR, vous pouvez compter ces agents sous </a:t>
            </a:r>
            <a:r>
              <a:rPr lang="fr-FR" sz="1600" b="1" kern="1200" dirty="0">
                <a:latin typeface="Calibri" panose="020F0502020204030204" pitchFamily="34" charset="0"/>
                <a:cs typeface="Calibri" panose="020F0502020204030204" pitchFamily="34" charset="0"/>
              </a:rPr>
              <a:t>3 conditions cumulatives </a:t>
            </a:r>
            <a:r>
              <a:rPr lang="fr-FR" sz="1600" kern="1200" dirty="0">
                <a:latin typeface="Calibri" panose="020F0502020204030204" pitchFamily="34" charset="0"/>
                <a:cs typeface="Calibri" panose="020F0502020204030204" pitchFamily="34" charset="0"/>
              </a:rPr>
              <a:t>:</a:t>
            </a:r>
          </a:p>
          <a:p>
            <a:pPr algn="just"/>
            <a:endParaRPr lang="fr-FR" sz="1600" dirty="0">
              <a:latin typeface="Calibri" panose="020F0502020204030204" pitchFamily="34" charset="0"/>
              <a:cs typeface="Calibri" panose="020F0502020204030204" pitchFamily="34" charset="0"/>
            </a:endParaRPr>
          </a:p>
          <a:p>
            <a:pPr marL="534988" indent="-266700" algn="just">
              <a:buFont typeface="Courier New" panose="02070309020205020404" pitchFamily="49" charset="0"/>
              <a:buChar char="o"/>
            </a:pPr>
            <a:r>
              <a:rPr lang="fr-FR" sz="1600" kern="1200" dirty="0">
                <a:latin typeface="Calibri" panose="020F0502020204030204" pitchFamily="34" charset="0"/>
                <a:cs typeface="Calibri" panose="020F0502020204030204" pitchFamily="34" charset="0"/>
              </a:rPr>
              <a:t>Ils ont la qualité de BOE</a:t>
            </a:r>
          </a:p>
          <a:p>
            <a:pPr marL="534988" indent="-266700" algn="just">
              <a:buFont typeface="Courier New" panose="02070309020205020404" pitchFamily="49" charset="0"/>
              <a:buChar char="o"/>
            </a:pPr>
            <a:r>
              <a:rPr lang="fr-FR" sz="1600" dirty="0">
                <a:latin typeface="Calibri" panose="020F0502020204030204" pitchFamily="34" charset="0"/>
                <a:cs typeface="Calibri" panose="020F0502020204030204" pitchFamily="34" charset="0"/>
              </a:rPr>
              <a:t>Ils sont présents dans vos effectifs au 31 décembre 2023</a:t>
            </a:r>
          </a:p>
          <a:p>
            <a:pPr marL="534988" indent="-266700" algn="just">
              <a:buFont typeface="Courier New" panose="02070309020205020404" pitchFamily="49" charset="0"/>
              <a:buChar char="o"/>
            </a:pPr>
            <a:r>
              <a:rPr lang="fr-FR" sz="1600" kern="1200" dirty="0">
                <a:latin typeface="Calibri" panose="020F0502020204030204" pitchFamily="34" charset="0"/>
                <a:cs typeface="Calibri" panose="020F0502020204030204" pitchFamily="34" charset="0"/>
              </a:rPr>
              <a:t>Ils ont été rémunérés pendant une période supérieure à 6 mois entre le 1</a:t>
            </a:r>
            <a:r>
              <a:rPr lang="fr-FR" sz="1600" kern="1200" baseline="30000" dirty="0">
                <a:latin typeface="Calibri" panose="020F0502020204030204" pitchFamily="34" charset="0"/>
                <a:cs typeface="Calibri" panose="020F0502020204030204" pitchFamily="34" charset="0"/>
              </a:rPr>
              <a:t>er</a:t>
            </a:r>
            <a:r>
              <a:rPr lang="fr-FR" sz="1600" kern="1200" dirty="0">
                <a:latin typeface="Calibri" panose="020F0502020204030204" pitchFamily="34" charset="0"/>
                <a:cs typeface="Calibri" panose="020F0502020204030204" pitchFamily="34" charset="0"/>
              </a:rPr>
              <a:t> janvier et le 31 décembre 2023 (cette période pouvant être discontinue)</a:t>
            </a:r>
            <a:endParaRPr lang="fr-FR" sz="1600" b="1" u="sng" dirty="0">
              <a:effectLst>
                <a:outerShdw blurRad="38100" dist="38100" dir="2700000" algn="tl">
                  <a:srgbClr val="000000">
                    <a:alpha val="43137"/>
                  </a:srgbClr>
                </a:outerShdw>
              </a:effectLst>
            </a:endParaRPr>
          </a:p>
        </p:txBody>
      </p:sp>
      <p:sp>
        <p:nvSpPr>
          <p:cNvPr id="3" name="Espace réservé du numéro de diapositive 2">
            <a:extLst>
              <a:ext uri="{FF2B5EF4-FFF2-40B4-BE49-F238E27FC236}">
                <a16:creationId xmlns:a16="http://schemas.microsoft.com/office/drawing/2014/main" id="{4383D332-BB4B-411B-9E06-C8D888647BD4}"/>
              </a:ext>
            </a:extLst>
          </p:cNvPr>
          <p:cNvSpPr>
            <a:spLocks noGrp="1"/>
          </p:cNvSpPr>
          <p:nvPr>
            <p:ph type="sldNum" sz="quarter" idx="10"/>
          </p:nvPr>
        </p:nvSpPr>
        <p:spPr/>
        <p:txBody>
          <a:bodyPr/>
          <a:lstStyle/>
          <a:p>
            <a:fld id="{437D0B57-7CC7-4CCE-98F6-30C4D7880FC3}" type="slidenum">
              <a:rPr lang="fr-FR" smtClean="0"/>
              <a:pPr/>
              <a:t>37</a:t>
            </a:fld>
            <a:endParaRPr lang="fr-FR" dirty="0"/>
          </a:p>
        </p:txBody>
      </p:sp>
    </p:spTree>
    <p:extLst>
      <p:ext uri="{BB962C8B-B14F-4D97-AF65-F5344CB8AC3E}">
        <p14:creationId xmlns:p14="http://schemas.microsoft.com/office/powerpoint/2010/main" val="1083923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689736" y="980728"/>
            <a:ext cx="7098960" cy="576064"/>
          </a:xfrm>
        </p:spPr>
        <p:txBody>
          <a:bodyPr/>
          <a:lstStyle/>
          <a:p>
            <a:r>
              <a:rPr lang="fr-FR" sz="2000" b="1" dirty="0">
                <a:solidFill>
                  <a:srgbClr val="00B0F0"/>
                </a:solidFill>
                <a:latin typeface="Calibri" panose="020F0502020204030204" pitchFamily="34" charset="0"/>
                <a:cs typeface="Calibri" panose="020F0502020204030204" pitchFamily="34" charset="0"/>
              </a:rPr>
              <a:t>Reclassement</a:t>
            </a:r>
          </a:p>
        </p:txBody>
      </p:sp>
      <p:sp>
        <p:nvSpPr>
          <p:cNvPr id="14" name="ZoneTexte 13">
            <a:extLst>
              <a:ext uri="{FF2B5EF4-FFF2-40B4-BE49-F238E27FC236}">
                <a16:creationId xmlns:a16="http://schemas.microsoft.com/office/drawing/2014/main" id="{96DDCEE9-2000-4D8A-B622-51F9129FFDD6}"/>
              </a:ext>
            </a:extLst>
          </p:cNvPr>
          <p:cNvSpPr txBox="1"/>
          <p:nvPr/>
        </p:nvSpPr>
        <p:spPr>
          <a:xfrm>
            <a:off x="3663993" y="2449556"/>
            <a:ext cx="7098960" cy="3693319"/>
          </a:xfrm>
          <a:prstGeom prst="rect">
            <a:avLst/>
          </a:prstGeom>
          <a:noFill/>
        </p:spPr>
        <p:txBody>
          <a:bodyPr wrap="square" rtlCol="0">
            <a:spAutoFit/>
          </a:bodyPr>
          <a:lstStyle/>
          <a:p>
            <a:pPr algn="just"/>
            <a:r>
              <a:rPr lang="fr-FR" dirty="0">
                <a:latin typeface="Calibri" panose="020F0502020204030204" pitchFamily="34" charset="0"/>
                <a:cs typeface="Calibri" panose="020F0502020204030204" pitchFamily="34" charset="0"/>
              </a:rPr>
              <a:t>Peuvent être comptabilisés en reclassement, les agents ayant fait l’objet d’une décision de </a:t>
            </a:r>
            <a:r>
              <a:rPr lang="fr-FR" b="1" dirty="0">
                <a:latin typeface="Calibri" panose="020F0502020204030204" pitchFamily="34" charset="0"/>
                <a:cs typeface="Calibri" panose="020F0502020204030204" pitchFamily="34" charset="0"/>
              </a:rPr>
              <a:t>reclassement</a:t>
            </a:r>
            <a:r>
              <a:rPr lang="fr-FR" dirty="0">
                <a:latin typeface="Calibri" panose="020F0502020204030204" pitchFamily="34" charset="0"/>
                <a:cs typeface="Calibri" panose="020F0502020204030204" pitchFamily="34" charset="0"/>
              </a:rPr>
              <a:t> ou d’un placement en Période de Préparation au Reclassement (</a:t>
            </a:r>
            <a:r>
              <a:rPr lang="fr-FR" b="1" dirty="0">
                <a:latin typeface="Calibri" panose="020F0502020204030204" pitchFamily="34" charset="0"/>
                <a:cs typeface="Calibri" panose="020F0502020204030204" pitchFamily="34" charset="0"/>
              </a:rPr>
              <a:t>PPR</a:t>
            </a:r>
            <a:r>
              <a:rPr lang="fr-FR" dirty="0">
                <a:latin typeface="Calibri" panose="020F0502020204030204" pitchFamily="34" charset="0"/>
                <a:cs typeface="Calibri" panose="020F0502020204030204" pitchFamily="34" charset="0"/>
              </a:rPr>
              <a:t>).</a:t>
            </a:r>
          </a:p>
          <a:p>
            <a:pPr algn="just"/>
            <a:endParaRPr lang="fr-FR" dirty="0">
              <a:latin typeface="Calibri" panose="020F0502020204030204" pitchFamily="34" charset="0"/>
              <a:cs typeface="Calibri" panose="020F0502020204030204" pitchFamily="34" charset="0"/>
            </a:endParaRPr>
          </a:p>
          <a:p>
            <a:pPr algn="just"/>
            <a:r>
              <a:rPr lang="fr-FR" dirty="0">
                <a:latin typeface="Calibri" panose="020F0502020204030204" pitchFamily="34" charset="0"/>
                <a:cs typeface="Calibri" panose="020F0502020204030204" pitchFamily="34" charset="0"/>
              </a:rPr>
              <a:t>D’un point de vue législatif, le reclassement désigne le processus de changement d’emploi d’un fonctionnaire, motivé par une altération de son état de santé conduisant à une modification de sa situation statutaire (changement de corps et de grade).</a:t>
            </a:r>
          </a:p>
          <a:p>
            <a:pPr algn="just"/>
            <a:endParaRPr lang="fr-FR" dirty="0">
              <a:latin typeface="Calibri" panose="020F0502020204030204" pitchFamily="34" charset="0"/>
              <a:cs typeface="Calibri" panose="020F0502020204030204" pitchFamily="34" charset="0"/>
            </a:endParaRPr>
          </a:p>
          <a:p>
            <a:pPr algn="just"/>
            <a:r>
              <a:rPr lang="fr-FR" dirty="0">
                <a:latin typeface="Calibri" panose="020F0502020204030204" pitchFamily="34" charset="0"/>
                <a:cs typeface="Calibri" panose="020F0502020204030204" pitchFamily="34" charset="0"/>
              </a:rPr>
              <a:t>Le reclassement statutaire est toujours subordonné à l’avis médical (avis du conseil médical, de la médecine du travail ou d’un médecin agréé).</a:t>
            </a:r>
          </a:p>
          <a:p>
            <a:pPr algn="just"/>
            <a:endParaRPr lang="fr-FR" dirty="0">
              <a:latin typeface="Calibri" panose="020F0502020204030204" pitchFamily="34" charset="0"/>
              <a:cs typeface="Calibri" panose="020F0502020204030204" pitchFamily="34" charset="0"/>
            </a:endParaRPr>
          </a:p>
          <a:p>
            <a:pPr algn="just"/>
            <a:r>
              <a:rPr lang="fr-FR" b="1" dirty="0">
                <a:latin typeface="Calibri" panose="020F0502020204030204" pitchFamily="34" charset="0"/>
                <a:cs typeface="Calibri" panose="020F0502020204030204" pitchFamily="34" charset="0"/>
              </a:rPr>
              <a:t>Tout reclassement doit être prouvé par la reconnaissance de l’inaptitude.</a:t>
            </a:r>
          </a:p>
        </p:txBody>
      </p:sp>
      <p:sp>
        <p:nvSpPr>
          <p:cNvPr id="3" name="Espace réservé du numéro de diapositive 2">
            <a:extLst>
              <a:ext uri="{FF2B5EF4-FFF2-40B4-BE49-F238E27FC236}">
                <a16:creationId xmlns:a16="http://schemas.microsoft.com/office/drawing/2014/main" id="{B298CBB0-F500-4380-A77F-601D3D6D64A9}"/>
              </a:ext>
            </a:extLst>
          </p:cNvPr>
          <p:cNvSpPr>
            <a:spLocks noGrp="1"/>
          </p:cNvSpPr>
          <p:nvPr>
            <p:ph type="sldNum" sz="quarter" idx="10"/>
          </p:nvPr>
        </p:nvSpPr>
        <p:spPr/>
        <p:txBody>
          <a:bodyPr/>
          <a:lstStyle/>
          <a:p>
            <a:fld id="{437D0B57-7CC7-4CCE-98F6-30C4D7880FC3}" type="slidenum">
              <a:rPr lang="fr-FR" smtClean="0"/>
              <a:pPr/>
              <a:t>38</a:t>
            </a:fld>
            <a:endParaRPr lang="fr-FR" dirty="0"/>
          </a:p>
        </p:txBody>
      </p:sp>
    </p:spTree>
    <p:extLst>
      <p:ext uri="{BB962C8B-B14F-4D97-AF65-F5344CB8AC3E}">
        <p14:creationId xmlns:p14="http://schemas.microsoft.com/office/powerpoint/2010/main" val="983847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689736" y="980728"/>
            <a:ext cx="7098960" cy="576064"/>
          </a:xfrm>
        </p:spPr>
        <p:txBody>
          <a:bodyPr/>
          <a:lstStyle/>
          <a:p>
            <a:r>
              <a:rPr lang="fr-FR" sz="2000" b="1" dirty="0">
                <a:solidFill>
                  <a:srgbClr val="00B0F0"/>
                </a:solidFill>
                <a:latin typeface="Calibri" panose="020F0502020204030204" pitchFamily="34" charset="0"/>
                <a:cs typeface="Calibri" panose="020F0502020204030204" pitchFamily="34" charset="0"/>
              </a:rPr>
              <a:t>Reclassement (suite) : </a:t>
            </a:r>
            <a:r>
              <a:rPr lang="fr-FR" sz="1600" b="1" dirty="0">
                <a:latin typeface="Calibri" panose="020F0502020204030204" pitchFamily="34" charset="0"/>
                <a:cs typeface="Calibri" panose="020F0502020204030204" pitchFamily="34" charset="0"/>
              </a:rPr>
              <a:t>Ne sont pas comptabilisés en reclassement</a:t>
            </a:r>
            <a:br>
              <a:rPr lang="fr-FR" sz="1100" dirty="0">
                <a:latin typeface="Calibri" panose="020F0502020204030204" pitchFamily="34" charset="0"/>
                <a:cs typeface="Calibri" panose="020F0502020204030204" pitchFamily="34" charset="0"/>
              </a:rPr>
            </a:br>
            <a:endParaRPr lang="fr-FR" sz="2000" dirty="0">
              <a:latin typeface="Calibri" panose="020F0502020204030204" pitchFamily="34" charset="0"/>
              <a:cs typeface="Calibri" panose="020F0502020204030204" pitchFamily="34" charset="0"/>
            </a:endParaRPr>
          </a:p>
        </p:txBody>
      </p:sp>
      <p:sp>
        <p:nvSpPr>
          <p:cNvPr id="14" name="ZoneTexte 13">
            <a:extLst>
              <a:ext uri="{FF2B5EF4-FFF2-40B4-BE49-F238E27FC236}">
                <a16:creationId xmlns:a16="http://schemas.microsoft.com/office/drawing/2014/main" id="{96DDCEE9-2000-4D8A-B622-51F9129FFDD6}"/>
              </a:ext>
            </a:extLst>
          </p:cNvPr>
          <p:cNvSpPr txBox="1"/>
          <p:nvPr/>
        </p:nvSpPr>
        <p:spPr>
          <a:xfrm>
            <a:off x="4554778" y="1628857"/>
            <a:ext cx="6968730" cy="2031325"/>
          </a:xfrm>
          <a:prstGeom prst="rect">
            <a:avLst/>
          </a:prstGeom>
          <a:noFill/>
        </p:spPr>
        <p:txBody>
          <a:bodyPr wrap="square" rtlCol="0">
            <a:spAutoFit/>
          </a:bodyPr>
          <a:lstStyle/>
          <a:p>
            <a:pPr algn="just"/>
            <a:endParaRPr lang="fr-FR" dirty="0">
              <a:latin typeface="Calibri" panose="020F0502020204030204" pitchFamily="34" charset="0"/>
              <a:cs typeface="Calibri" panose="020F0502020204030204" pitchFamily="34" charset="0"/>
            </a:endParaRPr>
          </a:p>
          <a:p>
            <a:pPr marL="285750" indent="-285750" algn="just">
              <a:buFontTx/>
              <a:buChar char="-"/>
            </a:pPr>
            <a:r>
              <a:rPr lang="fr-FR" dirty="0">
                <a:latin typeface="Calibri" panose="020F0502020204030204" pitchFamily="34" charset="0"/>
                <a:cs typeface="Calibri" panose="020F0502020204030204" pitchFamily="34" charset="0"/>
              </a:rPr>
              <a:t>Ne peuvent pas être comptabilisés comme BOE « reclassés », les agents reconnus inaptes dont le seul poste de travail a été aménagé.</a:t>
            </a:r>
          </a:p>
          <a:p>
            <a:pPr marL="285750" indent="-285750" algn="just">
              <a:buFontTx/>
              <a:buChar char="-"/>
            </a:pPr>
            <a:endParaRPr lang="fr-FR" dirty="0">
              <a:latin typeface="Calibri" panose="020F0502020204030204" pitchFamily="34" charset="0"/>
              <a:cs typeface="Calibri" panose="020F0502020204030204" pitchFamily="34" charset="0"/>
            </a:endParaRPr>
          </a:p>
          <a:p>
            <a:pPr marL="285750" indent="-285750" algn="just">
              <a:buFontTx/>
              <a:buChar char="-"/>
            </a:pPr>
            <a:r>
              <a:rPr lang="fr-FR" dirty="0">
                <a:latin typeface="Calibri" panose="020F0502020204030204" pitchFamily="34" charset="0"/>
                <a:cs typeface="Calibri" panose="020F0502020204030204" pitchFamily="34" charset="0"/>
              </a:rPr>
              <a:t>Les agents en temps partiel thérapeutique, en congé longue maladie ou en congé longue durée.</a:t>
            </a:r>
          </a:p>
          <a:p>
            <a:pPr algn="just"/>
            <a:endParaRPr lang="fr-FR" dirty="0">
              <a:latin typeface="Calibri" panose="020F0502020204030204" pitchFamily="34" charset="0"/>
              <a:cs typeface="Calibri" panose="020F0502020204030204" pitchFamily="34" charset="0"/>
            </a:endParaRPr>
          </a:p>
        </p:txBody>
      </p:sp>
      <p:pic>
        <p:nvPicPr>
          <p:cNvPr id="6" name="Image 5">
            <a:extLst>
              <a:ext uri="{FF2B5EF4-FFF2-40B4-BE49-F238E27FC236}">
                <a16:creationId xmlns:a16="http://schemas.microsoft.com/office/drawing/2014/main" id="{AB67CA5D-109C-4645-8D42-7E76D1736741}"/>
              </a:ext>
            </a:extLst>
          </p:cNvPr>
          <p:cNvPicPr>
            <a:picLocks noChangeAspect="1"/>
          </p:cNvPicPr>
          <p:nvPr/>
        </p:nvPicPr>
        <p:blipFill>
          <a:blip r:embed="rId3"/>
          <a:stretch>
            <a:fillRect/>
          </a:stretch>
        </p:blipFill>
        <p:spPr>
          <a:xfrm>
            <a:off x="3143672" y="3641275"/>
            <a:ext cx="4032448" cy="2695471"/>
          </a:xfrm>
          <a:prstGeom prst="rect">
            <a:avLst/>
          </a:prstGeom>
        </p:spPr>
      </p:pic>
      <p:pic>
        <p:nvPicPr>
          <p:cNvPr id="7" name="Image 6">
            <a:extLst>
              <a:ext uri="{FF2B5EF4-FFF2-40B4-BE49-F238E27FC236}">
                <a16:creationId xmlns:a16="http://schemas.microsoft.com/office/drawing/2014/main" id="{8FFC9352-83CB-4534-B6D3-7B8735DAE984}"/>
              </a:ext>
            </a:extLst>
          </p:cNvPr>
          <p:cNvPicPr>
            <a:picLocks noChangeAspect="1"/>
          </p:cNvPicPr>
          <p:nvPr/>
        </p:nvPicPr>
        <p:blipFill>
          <a:blip r:embed="rId4"/>
          <a:stretch>
            <a:fillRect/>
          </a:stretch>
        </p:blipFill>
        <p:spPr>
          <a:xfrm>
            <a:off x="7491660" y="3641276"/>
            <a:ext cx="4220964" cy="2695470"/>
          </a:xfrm>
          <a:prstGeom prst="rect">
            <a:avLst/>
          </a:prstGeom>
        </p:spPr>
      </p:pic>
      <p:cxnSp>
        <p:nvCxnSpPr>
          <p:cNvPr id="8" name="Connecteur droit 7">
            <a:extLst>
              <a:ext uri="{FF2B5EF4-FFF2-40B4-BE49-F238E27FC236}">
                <a16:creationId xmlns:a16="http://schemas.microsoft.com/office/drawing/2014/main" id="{3781CA87-6EA7-4018-8A38-99033ABBDBC5}"/>
              </a:ext>
            </a:extLst>
          </p:cNvPr>
          <p:cNvCxnSpPr/>
          <p:nvPr/>
        </p:nvCxnSpPr>
        <p:spPr>
          <a:xfrm>
            <a:off x="5735960" y="5733256"/>
            <a:ext cx="1152128"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39C7D044-0B3A-4AE7-8DDB-03BDCD2722F4}"/>
              </a:ext>
            </a:extLst>
          </p:cNvPr>
          <p:cNvCxnSpPr/>
          <p:nvPr/>
        </p:nvCxnSpPr>
        <p:spPr>
          <a:xfrm>
            <a:off x="7968208" y="6093296"/>
            <a:ext cx="172819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7FE8DF7A-7421-4638-92F3-F77663C4AB6C}"/>
              </a:ext>
            </a:extLst>
          </p:cNvPr>
          <p:cNvSpPr>
            <a:spLocks noGrp="1"/>
          </p:cNvSpPr>
          <p:nvPr>
            <p:ph type="sldNum" sz="quarter" idx="10"/>
          </p:nvPr>
        </p:nvSpPr>
        <p:spPr/>
        <p:txBody>
          <a:bodyPr/>
          <a:lstStyle/>
          <a:p>
            <a:fld id="{437D0B57-7CC7-4CCE-98F6-30C4D7880FC3}" type="slidenum">
              <a:rPr lang="fr-FR" smtClean="0"/>
              <a:pPr/>
              <a:t>39</a:t>
            </a:fld>
            <a:endParaRPr lang="fr-FR" dirty="0"/>
          </a:p>
        </p:txBody>
      </p:sp>
    </p:spTree>
    <p:extLst>
      <p:ext uri="{BB962C8B-B14F-4D97-AF65-F5344CB8AC3E}">
        <p14:creationId xmlns:p14="http://schemas.microsoft.com/office/powerpoint/2010/main" val="1440436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689736" y="980728"/>
            <a:ext cx="7098960" cy="576064"/>
          </a:xfrm>
        </p:spPr>
        <p:txBody>
          <a:bodyPr/>
          <a:lstStyle/>
          <a:p>
            <a:r>
              <a:rPr lang="fr-FR" sz="2800" dirty="0">
                <a:solidFill>
                  <a:srgbClr val="00B0F0"/>
                </a:solidFill>
                <a:latin typeface="Calibri" panose="020F0502020204030204" pitchFamily="34" charset="0"/>
                <a:cs typeface="Calibri" panose="020F0502020204030204" pitchFamily="34" charset="0"/>
              </a:rPr>
              <a:t>Principes de la déclaration</a:t>
            </a:r>
          </a:p>
        </p:txBody>
      </p:sp>
      <p:sp>
        <p:nvSpPr>
          <p:cNvPr id="4" name="ZoneTexte 3">
            <a:extLst>
              <a:ext uri="{FF2B5EF4-FFF2-40B4-BE49-F238E27FC236}">
                <a16:creationId xmlns:a16="http://schemas.microsoft.com/office/drawing/2014/main" id="{77CBD94E-3EE0-49B7-8181-5FAA61D5AEC4}"/>
              </a:ext>
            </a:extLst>
          </p:cNvPr>
          <p:cNvSpPr txBox="1"/>
          <p:nvPr/>
        </p:nvSpPr>
        <p:spPr>
          <a:xfrm>
            <a:off x="3647728" y="2564904"/>
            <a:ext cx="7632848" cy="3293209"/>
          </a:xfrm>
          <a:prstGeom prst="rect">
            <a:avLst/>
          </a:prstGeom>
          <a:noFill/>
        </p:spPr>
        <p:txBody>
          <a:bodyPr wrap="square" rtlCol="0">
            <a:spAutoFit/>
          </a:bodyPr>
          <a:lstStyle/>
          <a:p>
            <a:pPr marL="342900" indent="-342900">
              <a:buFont typeface="Wingdings" panose="05000000000000000000" pitchFamily="2" charset="2"/>
              <a:buChar char="v"/>
            </a:pPr>
            <a:r>
              <a:rPr lang="fr-FR" sz="1600" dirty="0">
                <a:latin typeface="Calibri" panose="020F0502020204030204" pitchFamily="34" charset="0"/>
                <a:cs typeface="Calibri" panose="020F0502020204030204" pitchFamily="34" charset="0"/>
              </a:rPr>
              <a:t>Tout employeur qui comptabilise un effectif en ETP supérieur ou égal à 20, ou qui a reçu une lettre d’appel à déclarer, doit effectuer une déclaration au FIPHFP</a:t>
            </a:r>
          </a:p>
          <a:p>
            <a:endParaRPr lang="fr-FR" sz="16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fr-FR" sz="1600" dirty="0">
                <a:latin typeface="Calibri" panose="020F0502020204030204" pitchFamily="34" charset="0"/>
                <a:cs typeface="Calibri" panose="020F0502020204030204" pitchFamily="34" charset="0"/>
              </a:rPr>
              <a:t>Pour les autres organismes, chaque employeur qui rémunère du personnel en son nom propre </a:t>
            </a:r>
            <a:r>
              <a:rPr lang="fr-FR" sz="1600" b="1" dirty="0">
                <a:latin typeface="Calibri" panose="020F0502020204030204" pitchFamily="34" charset="0"/>
                <a:cs typeface="Calibri" panose="020F0502020204030204" pitchFamily="34" charset="0"/>
              </a:rPr>
              <a:t>(employeur rémunérant) </a:t>
            </a:r>
            <a:r>
              <a:rPr lang="fr-FR" sz="1600" dirty="0">
                <a:latin typeface="Calibri" panose="020F0502020204030204" pitchFamily="34" charset="0"/>
                <a:cs typeface="Calibri" panose="020F0502020204030204" pitchFamily="34" charset="0"/>
              </a:rPr>
              <a:t>doit effectuer une déclaration</a:t>
            </a:r>
          </a:p>
          <a:p>
            <a:pPr marL="342900" indent="-342900">
              <a:buFont typeface="Wingdings" panose="05000000000000000000" pitchFamily="2" charset="2"/>
              <a:buChar char="v"/>
            </a:pPr>
            <a:endParaRPr lang="fr-FR" sz="1600" dirty="0">
              <a:latin typeface="Calibri" panose="020F0502020204030204" pitchFamily="34" charset="0"/>
              <a:cs typeface="Calibri" panose="020F0502020204030204" pitchFamily="34" charset="0"/>
            </a:endParaRPr>
          </a:p>
          <a:p>
            <a:endParaRPr lang="fr-FR" sz="1600" dirty="0">
              <a:latin typeface="Calibri" panose="020F0502020204030204" pitchFamily="34" charset="0"/>
              <a:cs typeface="Calibri" panose="020F0502020204030204" pitchFamily="34" charset="0"/>
            </a:endParaRPr>
          </a:p>
          <a:p>
            <a:pPr lvl="0"/>
            <a:r>
              <a:rPr lang="fr-FR" sz="1600" b="1" i="1" u="sng" dirty="0">
                <a:latin typeface="Calibri" panose="020F0502020204030204" pitchFamily="34" charset="0"/>
                <a:cs typeface="Calibri" panose="020F0502020204030204" pitchFamily="34" charset="0"/>
              </a:rPr>
              <a:t>Précision</a:t>
            </a:r>
            <a:r>
              <a:rPr lang="fr-FR" sz="1600" dirty="0">
                <a:latin typeface="Calibri" panose="020F0502020204030204" pitchFamily="34" charset="0"/>
                <a:cs typeface="Calibri" panose="020F0502020204030204" pitchFamily="34" charset="0"/>
              </a:rPr>
              <a:t> : un employeur public qui emploie au moins 20 agents à la création ou en raison de l’accroissement de son effectif peut bénéficier d’un délai de 3 ans pour se mettre en conformité à la règle des 6% (Art. 33 de la loi n° 83-634/Décret 2019-646 du 2 juin 2019). Toutefois la déclaration au FIPHFP </a:t>
            </a:r>
            <a:r>
              <a:rPr lang="fr-FR" sz="1600" b="1" dirty="0">
                <a:latin typeface="Calibri" panose="020F0502020204030204" pitchFamily="34" charset="0"/>
                <a:cs typeface="Calibri" panose="020F0502020204030204" pitchFamily="34" charset="0"/>
              </a:rPr>
              <a:t>reste obligatoire </a:t>
            </a:r>
            <a:r>
              <a:rPr lang="fr-FR" sz="1600" dirty="0">
                <a:latin typeface="Calibri" panose="020F0502020204030204" pitchFamily="34" charset="0"/>
                <a:cs typeface="Calibri" panose="020F0502020204030204" pitchFamily="34" charset="0"/>
              </a:rPr>
              <a:t>durant ce délai.</a:t>
            </a:r>
          </a:p>
          <a:p>
            <a:endParaRPr lang="fr-FR" sz="1600" dirty="0">
              <a:latin typeface="Calibri" panose="020F0502020204030204" pitchFamily="34" charset="0"/>
              <a:cs typeface="Calibri" panose="020F0502020204030204" pitchFamily="34" charset="0"/>
            </a:endParaRPr>
          </a:p>
          <a:p>
            <a:r>
              <a:rPr lang="fr-FR" sz="1600" dirty="0">
                <a:latin typeface="Calibri" panose="020F0502020204030204" pitchFamily="34" charset="0"/>
                <a:cs typeface="Calibri" panose="020F0502020204030204" pitchFamily="34" charset="0"/>
              </a:rPr>
              <a:t>Les nouveaux établissements créés en 2023 ont 3 ans pour se mettre en conformité.</a:t>
            </a:r>
          </a:p>
        </p:txBody>
      </p:sp>
      <p:sp>
        <p:nvSpPr>
          <p:cNvPr id="3" name="Espace réservé du numéro de diapositive 2">
            <a:extLst>
              <a:ext uri="{FF2B5EF4-FFF2-40B4-BE49-F238E27FC236}">
                <a16:creationId xmlns:a16="http://schemas.microsoft.com/office/drawing/2014/main" id="{F886E987-364E-41E4-86D4-08B9C622A046}"/>
              </a:ext>
            </a:extLst>
          </p:cNvPr>
          <p:cNvSpPr>
            <a:spLocks noGrp="1"/>
          </p:cNvSpPr>
          <p:nvPr>
            <p:ph type="sldNum" sz="quarter" idx="10"/>
          </p:nvPr>
        </p:nvSpPr>
        <p:spPr/>
        <p:txBody>
          <a:bodyPr/>
          <a:lstStyle/>
          <a:p>
            <a:fld id="{437D0B57-7CC7-4CCE-98F6-30C4D7880FC3}" type="slidenum">
              <a:rPr lang="fr-FR" smtClean="0"/>
              <a:pPr/>
              <a:t>4</a:t>
            </a:fld>
            <a:endParaRPr lang="fr-FR" dirty="0"/>
          </a:p>
        </p:txBody>
      </p:sp>
    </p:spTree>
    <p:extLst>
      <p:ext uri="{BB962C8B-B14F-4D97-AF65-F5344CB8AC3E}">
        <p14:creationId xmlns:p14="http://schemas.microsoft.com/office/powerpoint/2010/main" val="2297160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689736" y="980728"/>
            <a:ext cx="7098960" cy="576064"/>
          </a:xfrm>
        </p:spPr>
        <p:txBody>
          <a:bodyPr/>
          <a:lstStyle/>
          <a:p>
            <a:r>
              <a:rPr lang="fr-FR" sz="2000" b="1" dirty="0">
                <a:solidFill>
                  <a:srgbClr val="00B0F0"/>
                </a:solidFill>
                <a:latin typeface="Calibri" panose="020F0502020204030204" pitchFamily="34" charset="0"/>
                <a:cs typeface="Calibri" panose="020F0502020204030204" pitchFamily="34" charset="0"/>
              </a:rPr>
              <a:t>Reclassement</a:t>
            </a:r>
            <a:r>
              <a:rPr lang="fr-FR" sz="2000" dirty="0">
                <a:latin typeface="Calibri" panose="020F0502020204030204" pitchFamily="34" charset="0"/>
                <a:cs typeface="Calibri" panose="020F0502020204030204" pitchFamily="34" charset="0"/>
              </a:rPr>
              <a:t> – Exemples de pièces justificatives</a:t>
            </a:r>
          </a:p>
        </p:txBody>
      </p:sp>
      <p:graphicFrame>
        <p:nvGraphicFramePr>
          <p:cNvPr id="5" name="Tableau 5">
            <a:extLst>
              <a:ext uri="{FF2B5EF4-FFF2-40B4-BE49-F238E27FC236}">
                <a16:creationId xmlns:a16="http://schemas.microsoft.com/office/drawing/2014/main" id="{F5605E3A-1E38-487B-920F-F45C2DE06703}"/>
              </a:ext>
            </a:extLst>
          </p:cNvPr>
          <p:cNvGraphicFramePr>
            <a:graphicFrameLocks noGrp="1"/>
          </p:cNvGraphicFramePr>
          <p:nvPr>
            <p:extLst>
              <p:ext uri="{D42A27DB-BD31-4B8C-83A1-F6EECF244321}">
                <p14:modId xmlns:p14="http://schemas.microsoft.com/office/powerpoint/2010/main" val="3699066862"/>
              </p:ext>
            </p:extLst>
          </p:nvPr>
        </p:nvGraphicFramePr>
        <p:xfrm>
          <a:off x="3480389" y="2564904"/>
          <a:ext cx="7517653" cy="3443720"/>
        </p:xfrm>
        <a:graphic>
          <a:graphicData uri="http://schemas.openxmlformats.org/drawingml/2006/table">
            <a:tbl>
              <a:tblPr firstRow="1" bandRow="1">
                <a:tableStyleId>{EB344D84-9AFB-497E-A393-DC336BA19D2E}</a:tableStyleId>
              </a:tblPr>
              <a:tblGrid>
                <a:gridCol w="3568818">
                  <a:extLst>
                    <a:ext uri="{9D8B030D-6E8A-4147-A177-3AD203B41FA5}">
                      <a16:colId xmlns:a16="http://schemas.microsoft.com/office/drawing/2014/main" val="877985655"/>
                    </a:ext>
                  </a:extLst>
                </a:gridCol>
                <a:gridCol w="3948835">
                  <a:extLst>
                    <a:ext uri="{9D8B030D-6E8A-4147-A177-3AD203B41FA5}">
                      <a16:colId xmlns:a16="http://schemas.microsoft.com/office/drawing/2014/main" val="1300214813"/>
                    </a:ext>
                  </a:extLst>
                </a:gridCol>
              </a:tblGrid>
              <a:tr h="410335">
                <a:tc>
                  <a:txBody>
                    <a:bodyPr/>
                    <a:lstStyle/>
                    <a:p>
                      <a:pPr algn="ctr"/>
                      <a:r>
                        <a:rPr lang="fr-FR" sz="1400" b="1" dirty="0">
                          <a:latin typeface="Calibri" panose="020F0502020204030204" pitchFamily="34" charset="0"/>
                          <a:cs typeface="Calibri" panose="020F0502020204030204" pitchFamily="34" charset="0"/>
                        </a:rPr>
                        <a:t>Types de reclassement</a:t>
                      </a:r>
                    </a:p>
                  </a:txBody>
                  <a:tcPr/>
                </a:tc>
                <a:tc>
                  <a:txBody>
                    <a:bodyPr/>
                    <a:lstStyle/>
                    <a:p>
                      <a:pPr algn="ctr"/>
                      <a:r>
                        <a:rPr lang="fr-FR" sz="1400" b="1" dirty="0">
                          <a:latin typeface="Calibri" panose="020F0502020204030204" pitchFamily="34" charset="0"/>
                          <a:cs typeface="Calibri" panose="020F0502020204030204" pitchFamily="34" charset="0"/>
                        </a:rPr>
                        <a:t>Justificatifs valables</a:t>
                      </a:r>
                    </a:p>
                  </a:txBody>
                  <a:tcPr/>
                </a:tc>
                <a:extLst>
                  <a:ext uri="{0D108BD9-81ED-4DB2-BD59-A6C34878D82A}">
                    <a16:rowId xmlns:a16="http://schemas.microsoft.com/office/drawing/2014/main" val="850837719"/>
                  </a:ext>
                </a:extLst>
              </a:tr>
              <a:tr h="625465">
                <a:tc>
                  <a:txBody>
                    <a:bodyPr/>
                    <a:lstStyle/>
                    <a:p>
                      <a:r>
                        <a:rPr lang="fr-FR" sz="1400" dirty="0">
                          <a:latin typeface="Calibri" panose="020F0502020204030204" pitchFamily="34" charset="0"/>
                          <a:cs typeface="Calibri" panose="020F0502020204030204" pitchFamily="34" charset="0"/>
                        </a:rPr>
                        <a:t>Reclassement statutaire</a:t>
                      </a:r>
                    </a:p>
                  </a:txBody>
                  <a:tcPr/>
                </a:tc>
                <a:tc>
                  <a:txBody>
                    <a:bodyPr/>
                    <a:lstStyle/>
                    <a:p>
                      <a:r>
                        <a:rPr lang="fr-FR" sz="1400" dirty="0">
                          <a:latin typeface="Calibri" panose="020F0502020204030204" pitchFamily="34" charset="0"/>
                          <a:cs typeface="Calibri" panose="020F0502020204030204" pitchFamily="34" charset="0"/>
                        </a:rPr>
                        <a:t>Arrêté administratif prononçant le détachement ou le reclassement visé par</a:t>
                      </a:r>
                      <a:r>
                        <a:rPr lang="fr-FR" sz="1400" u="sng" dirty="0">
                          <a:latin typeface="Calibri" panose="020F0502020204030204" pitchFamily="34" charset="0"/>
                          <a:cs typeface="Calibri" panose="020F0502020204030204" pitchFamily="34" charset="0"/>
                        </a:rPr>
                        <a:t> l’avis du conseil médical</a:t>
                      </a:r>
                    </a:p>
                  </a:txBody>
                  <a:tcPr/>
                </a:tc>
                <a:extLst>
                  <a:ext uri="{0D108BD9-81ED-4DB2-BD59-A6C34878D82A}">
                    <a16:rowId xmlns:a16="http://schemas.microsoft.com/office/drawing/2014/main" val="1683330655"/>
                  </a:ext>
                </a:extLst>
              </a:tr>
              <a:tr h="717092">
                <a:tc>
                  <a:txBody>
                    <a:bodyPr/>
                    <a:lstStyle/>
                    <a:p>
                      <a:r>
                        <a:rPr lang="fr-FR" sz="1400" dirty="0">
                          <a:latin typeface="Calibri" panose="020F0502020204030204" pitchFamily="34" charset="0"/>
                          <a:cs typeface="Calibri" panose="020F0502020204030204" pitchFamily="34" charset="0"/>
                        </a:rPr>
                        <a:t>Reclassement non statutaire </a:t>
                      </a:r>
                    </a:p>
                  </a:txBody>
                  <a:tcPr/>
                </a:tc>
                <a:tc>
                  <a:txBody>
                    <a:bodyPr/>
                    <a:lstStyle/>
                    <a:p>
                      <a:pPr marL="285750" indent="-285750">
                        <a:buFontTx/>
                        <a:buChar char="-"/>
                      </a:pPr>
                      <a:r>
                        <a:rPr lang="fr-FR" sz="1400" dirty="0">
                          <a:latin typeface="Calibri" panose="020F0502020204030204" pitchFamily="34" charset="0"/>
                          <a:cs typeface="Calibri" panose="020F0502020204030204" pitchFamily="34" charset="0"/>
                        </a:rPr>
                        <a:t>Avis du médecin du travail ou du conseil médical reconnaissant </a:t>
                      </a:r>
                      <a:r>
                        <a:rPr lang="fr-FR" sz="1400" u="sng" dirty="0">
                          <a:latin typeface="Calibri" panose="020F0502020204030204" pitchFamily="34" charset="0"/>
                          <a:cs typeface="Calibri" panose="020F0502020204030204" pitchFamily="34" charset="0"/>
                        </a:rPr>
                        <a:t>l’inaptitude de l’agent</a:t>
                      </a:r>
                    </a:p>
                    <a:p>
                      <a:pPr marL="285750" indent="-285750">
                        <a:buFontTx/>
                        <a:buChar char="-"/>
                      </a:pPr>
                      <a:r>
                        <a:rPr lang="fr-FR" sz="1400" dirty="0">
                          <a:latin typeface="Calibri" panose="020F0502020204030204" pitchFamily="34" charset="0"/>
                          <a:cs typeface="Calibri" panose="020F0502020204030204" pitchFamily="34" charset="0"/>
                        </a:rPr>
                        <a:t>Notification du changement d’affectation (note de service, avis de la CAP, attestation, bulletin de salaire…)</a:t>
                      </a:r>
                    </a:p>
                  </a:txBody>
                  <a:tcPr/>
                </a:tc>
                <a:extLst>
                  <a:ext uri="{0D108BD9-81ED-4DB2-BD59-A6C34878D82A}">
                    <a16:rowId xmlns:a16="http://schemas.microsoft.com/office/drawing/2014/main" val="3462323231"/>
                  </a:ext>
                </a:extLst>
              </a:tr>
              <a:tr h="717092">
                <a:tc>
                  <a:txBody>
                    <a:bodyPr/>
                    <a:lstStyle/>
                    <a:p>
                      <a:r>
                        <a:rPr lang="fr-FR" sz="1400" dirty="0">
                          <a:latin typeface="Calibri" panose="020F0502020204030204" pitchFamily="34" charset="0"/>
                          <a:cs typeface="Calibri" panose="020F0502020204030204" pitchFamily="34" charset="0"/>
                        </a:rPr>
                        <a:t>Sapeurs-pompiers professionnels</a:t>
                      </a:r>
                    </a:p>
                  </a:txBody>
                  <a:tcPr/>
                </a:tc>
                <a:tc>
                  <a:txBody>
                    <a:bodyPr/>
                    <a:lstStyle/>
                    <a:p>
                      <a:r>
                        <a:rPr lang="fr-FR" sz="1400" dirty="0">
                          <a:latin typeface="Calibri" panose="020F0502020204030204" pitchFamily="34" charset="0"/>
                          <a:cs typeface="Calibri" panose="020F0502020204030204" pitchFamily="34" charset="0"/>
                        </a:rPr>
                        <a:t>Acte administratif prononçant le reclassement sur une affectation non opérationnelle ou un reclassement pour raison opérationnelle</a:t>
                      </a:r>
                    </a:p>
                  </a:txBody>
                  <a:tcPr/>
                </a:tc>
                <a:extLst>
                  <a:ext uri="{0D108BD9-81ED-4DB2-BD59-A6C34878D82A}">
                    <a16:rowId xmlns:a16="http://schemas.microsoft.com/office/drawing/2014/main" val="851772440"/>
                  </a:ext>
                </a:extLst>
              </a:tr>
              <a:tr h="410335">
                <a:tc>
                  <a:txBody>
                    <a:bodyPr/>
                    <a:lstStyle/>
                    <a:p>
                      <a:r>
                        <a:rPr lang="fr-FR" sz="1400" dirty="0">
                          <a:latin typeface="Calibri" panose="020F0502020204030204" pitchFamily="34" charset="0"/>
                          <a:cs typeface="Calibri" panose="020F0502020204030204" pitchFamily="34" charset="0"/>
                        </a:rPr>
                        <a:t>Période de Préparation au Reclassement (PPR)</a:t>
                      </a:r>
                    </a:p>
                  </a:txBody>
                  <a:tcPr/>
                </a:tc>
                <a:tc>
                  <a:txBody>
                    <a:bodyPr/>
                    <a:lstStyle/>
                    <a:p>
                      <a:pPr marL="285750" indent="-285750">
                        <a:buFontTx/>
                        <a:buChar char="-"/>
                      </a:pPr>
                      <a:r>
                        <a:rPr lang="fr-FR" sz="1400" dirty="0">
                          <a:latin typeface="Calibri" panose="020F0502020204030204" pitchFamily="34" charset="0"/>
                          <a:cs typeface="Calibri" panose="020F0502020204030204" pitchFamily="34" charset="0"/>
                        </a:rPr>
                        <a:t>Avis du conseil médical</a:t>
                      </a:r>
                    </a:p>
                    <a:p>
                      <a:pPr marL="285750" indent="-285750">
                        <a:buFontTx/>
                        <a:buChar char="-"/>
                      </a:pPr>
                      <a:r>
                        <a:rPr lang="fr-FR" sz="1400" dirty="0">
                          <a:latin typeface="Calibri" panose="020F0502020204030204" pitchFamily="34" charset="0"/>
                          <a:cs typeface="Calibri" panose="020F0502020204030204" pitchFamily="34" charset="0"/>
                        </a:rPr>
                        <a:t>Convention signée</a:t>
                      </a:r>
                    </a:p>
                  </a:txBody>
                  <a:tcPr/>
                </a:tc>
                <a:extLst>
                  <a:ext uri="{0D108BD9-81ED-4DB2-BD59-A6C34878D82A}">
                    <a16:rowId xmlns:a16="http://schemas.microsoft.com/office/drawing/2014/main" val="1938462705"/>
                  </a:ext>
                </a:extLst>
              </a:tr>
            </a:tbl>
          </a:graphicData>
        </a:graphic>
      </p:graphicFrame>
      <p:sp>
        <p:nvSpPr>
          <p:cNvPr id="3" name="Espace réservé du numéro de diapositive 2">
            <a:extLst>
              <a:ext uri="{FF2B5EF4-FFF2-40B4-BE49-F238E27FC236}">
                <a16:creationId xmlns:a16="http://schemas.microsoft.com/office/drawing/2014/main" id="{79A68A23-F481-42B3-9FAE-EE7E792FD97A}"/>
              </a:ext>
            </a:extLst>
          </p:cNvPr>
          <p:cNvSpPr>
            <a:spLocks noGrp="1"/>
          </p:cNvSpPr>
          <p:nvPr>
            <p:ph type="sldNum" sz="quarter" idx="10"/>
          </p:nvPr>
        </p:nvSpPr>
        <p:spPr/>
        <p:txBody>
          <a:bodyPr/>
          <a:lstStyle/>
          <a:p>
            <a:fld id="{437D0B57-7CC7-4CCE-98F6-30C4D7880FC3}" type="slidenum">
              <a:rPr lang="fr-FR" smtClean="0"/>
              <a:pPr/>
              <a:t>40</a:t>
            </a:fld>
            <a:endParaRPr lang="fr-FR" dirty="0"/>
          </a:p>
        </p:txBody>
      </p:sp>
    </p:spTree>
    <p:extLst>
      <p:ext uri="{BB962C8B-B14F-4D97-AF65-F5344CB8AC3E}">
        <p14:creationId xmlns:p14="http://schemas.microsoft.com/office/powerpoint/2010/main" val="3022706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689736" y="980728"/>
            <a:ext cx="7098960" cy="576064"/>
          </a:xfrm>
        </p:spPr>
        <p:txBody>
          <a:bodyPr/>
          <a:lstStyle/>
          <a:p>
            <a:r>
              <a:rPr lang="fr-FR" sz="2000" b="1" dirty="0">
                <a:solidFill>
                  <a:srgbClr val="00B0F0"/>
                </a:solidFill>
                <a:latin typeface="Calibri" panose="020F0502020204030204" pitchFamily="34" charset="0"/>
                <a:cs typeface="Calibri" panose="020F0502020204030204" pitchFamily="34" charset="0"/>
              </a:rPr>
              <a:t>La majoration pour les BOE de 50 ans et plus</a:t>
            </a:r>
          </a:p>
        </p:txBody>
      </p:sp>
      <p:sp>
        <p:nvSpPr>
          <p:cNvPr id="14" name="ZoneTexte 13">
            <a:extLst>
              <a:ext uri="{FF2B5EF4-FFF2-40B4-BE49-F238E27FC236}">
                <a16:creationId xmlns:a16="http://schemas.microsoft.com/office/drawing/2014/main" id="{96DDCEE9-2000-4D8A-B622-51F9129FFDD6}"/>
              </a:ext>
            </a:extLst>
          </p:cNvPr>
          <p:cNvSpPr txBox="1"/>
          <p:nvPr/>
        </p:nvSpPr>
        <p:spPr>
          <a:xfrm>
            <a:off x="4535701" y="1988840"/>
            <a:ext cx="6968730" cy="2800767"/>
          </a:xfrm>
          <a:prstGeom prst="rect">
            <a:avLst/>
          </a:prstGeom>
          <a:noFill/>
        </p:spPr>
        <p:txBody>
          <a:bodyPr wrap="square" rtlCol="0">
            <a:spAutoFit/>
          </a:bodyPr>
          <a:lstStyle/>
          <a:p>
            <a:pPr marL="285750" indent="-285750" algn="just">
              <a:buFont typeface="Wingdings" panose="05000000000000000000" pitchFamily="2" charset="2"/>
              <a:buChar char="v"/>
            </a:pPr>
            <a:r>
              <a:rPr lang="fr-FR" sz="1600" kern="1200" dirty="0">
                <a:latin typeface="Calibri" panose="020F0502020204030204" pitchFamily="34" charset="0"/>
                <a:cs typeface="Calibri" panose="020F0502020204030204" pitchFamily="34" charset="0"/>
              </a:rPr>
              <a:t>En application de l’article 4 alinéa 2 du décret n° 2006-501 du 3 mai 2006, modifié par les décrets n° 2019-645 et 2019-646 du 26 juin 2019  ; pour </a:t>
            </a:r>
            <a:r>
              <a:rPr lang="fr-FR" sz="1600" dirty="0">
                <a:latin typeface="Calibri" panose="020F0502020204030204" pitchFamily="34" charset="0"/>
                <a:cs typeface="Calibri" panose="020F0502020204030204" pitchFamily="34" charset="0"/>
              </a:rPr>
              <a:t>l</a:t>
            </a:r>
            <a:r>
              <a:rPr lang="fr-FR" sz="1600" kern="1200" dirty="0">
                <a:latin typeface="Calibri" panose="020F0502020204030204" pitchFamily="34" charset="0"/>
                <a:cs typeface="Calibri" panose="020F0502020204030204" pitchFamily="34" charset="0"/>
              </a:rPr>
              <a:t>e calcul du nombre de BOE, </a:t>
            </a:r>
            <a:r>
              <a:rPr lang="fr-FR" sz="1600" b="1" kern="1200" dirty="0">
                <a:latin typeface="Calibri" panose="020F0502020204030204" pitchFamily="34" charset="0"/>
                <a:cs typeface="Calibri" panose="020F0502020204030204" pitchFamily="34" charset="0"/>
              </a:rPr>
              <a:t>seront comptabilisés pour une unité et demie </a:t>
            </a:r>
          </a:p>
          <a:p>
            <a:pPr algn="just"/>
            <a:endParaRPr lang="fr-FR" sz="1600" dirty="0">
              <a:latin typeface="Calibri" panose="020F0502020204030204" pitchFamily="34" charset="0"/>
              <a:cs typeface="Calibri" panose="020F0502020204030204" pitchFamily="34" charset="0"/>
            </a:endParaRPr>
          </a:p>
          <a:p>
            <a:pPr marL="534988" indent="-266700" algn="just">
              <a:buFont typeface="Courier New" panose="02070309020205020404" pitchFamily="49" charset="0"/>
              <a:buChar char="o"/>
            </a:pPr>
            <a:r>
              <a:rPr lang="fr-FR" sz="1600" kern="1200" dirty="0">
                <a:latin typeface="Calibri" panose="020F0502020204030204" pitchFamily="34" charset="0"/>
                <a:cs typeface="Calibri" panose="020F0502020204030204" pitchFamily="34" charset="0"/>
              </a:rPr>
              <a:t>L’agent recruté en 2023 qui a la qualité de BOE et qui a 50 ans et plus</a:t>
            </a:r>
          </a:p>
          <a:p>
            <a:pPr marL="268288" algn="just"/>
            <a:endParaRPr lang="fr-FR" sz="1600" kern="1200" dirty="0">
              <a:latin typeface="Calibri" panose="020F0502020204030204" pitchFamily="34" charset="0"/>
              <a:cs typeface="Calibri" panose="020F0502020204030204" pitchFamily="34" charset="0"/>
            </a:endParaRPr>
          </a:p>
          <a:p>
            <a:pPr marL="534988" indent="-266700" algn="just">
              <a:buFont typeface="Courier New" panose="02070309020205020404" pitchFamily="49" charset="0"/>
              <a:buChar char="o"/>
            </a:pPr>
            <a:r>
              <a:rPr lang="fr-FR" sz="1600" kern="1200" dirty="0">
                <a:latin typeface="Calibri" panose="020F0502020204030204" pitchFamily="34" charset="0"/>
                <a:cs typeface="Calibri" panose="020F0502020204030204" pitchFamily="34" charset="0"/>
              </a:rPr>
              <a:t>L’agent qui est devenu BOE en 2023 et qui a 50 ans et plus</a:t>
            </a:r>
          </a:p>
          <a:p>
            <a:pPr marL="534988" indent="-266700" algn="just">
              <a:buFont typeface="Courier New" panose="02070309020205020404" pitchFamily="49" charset="0"/>
              <a:buChar char="o"/>
            </a:pPr>
            <a:endParaRPr lang="fr-FR" sz="1600" dirty="0">
              <a:latin typeface="Calibri" panose="020F0502020204030204" pitchFamily="34" charset="0"/>
              <a:cs typeface="Calibri" panose="020F0502020204030204" pitchFamily="34" charset="0"/>
            </a:endParaRPr>
          </a:p>
          <a:p>
            <a:pPr marL="268288" algn="just"/>
            <a:r>
              <a:rPr lang="fr-FR" sz="1600" kern="1200" dirty="0">
                <a:latin typeface="Calibri" panose="020F0502020204030204" pitchFamily="34" charset="0"/>
                <a:cs typeface="Calibri" panose="020F0502020204030204" pitchFamily="34" charset="0"/>
              </a:rPr>
              <a:t>Vous pouvez procéder à cette </a:t>
            </a:r>
            <a:r>
              <a:rPr lang="fr-FR" sz="1600" b="1" kern="1200" dirty="0">
                <a:latin typeface="Calibri" panose="020F0502020204030204" pitchFamily="34" charset="0"/>
                <a:cs typeface="Calibri" panose="020F0502020204030204" pitchFamily="34" charset="0"/>
              </a:rPr>
              <a:t>comptabilisation qu’une seule fois </a:t>
            </a:r>
            <a:r>
              <a:rPr lang="fr-FR" sz="1600" kern="1200" dirty="0">
                <a:latin typeface="Calibri" panose="020F0502020204030204" pitchFamily="34" charset="0"/>
                <a:cs typeface="Calibri" panose="020F0502020204030204" pitchFamily="34" charset="0"/>
              </a:rPr>
              <a:t>au titre de l’année de recrutement, ou de la reconnaissance de la qualité de BOE pour les bénéficiaires reconnus comme tels à leur 50</a:t>
            </a:r>
            <a:r>
              <a:rPr lang="fr-FR" sz="1600" kern="1200" baseline="30000" dirty="0">
                <a:latin typeface="Calibri" panose="020F0502020204030204" pitchFamily="34" charset="0"/>
                <a:cs typeface="Calibri" panose="020F0502020204030204" pitchFamily="34" charset="0"/>
              </a:rPr>
              <a:t>ième</a:t>
            </a:r>
            <a:r>
              <a:rPr lang="fr-FR" sz="1600" kern="1200" dirty="0">
                <a:latin typeface="Calibri" panose="020F0502020204030204" pitchFamily="34" charset="0"/>
                <a:cs typeface="Calibri" panose="020F0502020204030204" pitchFamily="34" charset="0"/>
              </a:rPr>
              <a:t> anniversaire.	 </a:t>
            </a:r>
            <a:r>
              <a:rPr lang="fr-FR" sz="1600" b="1" u="sng" dirty="0">
                <a:effectLst>
                  <a:outerShdw blurRad="38100" dist="38100" dir="2700000" algn="tl">
                    <a:srgbClr val="000000">
                      <a:alpha val="43137"/>
                    </a:srgbClr>
                  </a:outerShdw>
                </a:effectLst>
              </a:rPr>
              <a:t> </a:t>
            </a:r>
            <a:endParaRPr lang="fr-FR" sz="1600" dirty="0">
              <a:latin typeface="Calibri" panose="020F0502020204030204" pitchFamily="34" charset="0"/>
              <a:cs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20DAF501-7CE0-4CD5-B829-6310EC9D2E6D}"/>
              </a:ext>
            </a:extLst>
          </p:cNvPr>
          <p:cNvSpPr>
            <a:spLocks noGrp="1"/>
          </p:cNvSpPr>
          <p:nvPr>
            <p:ph type="sldNum" sz="quarter" idx="10"/>
          </p:nvPr>
        </p:nvSpPr>
        <p:spPr>
          <a:xfrm>
            <a:off x="8708350" y="6237312"/>
            <a:ext cx="2743200" cy="365125"/>
          </a:xfrm>
        </p:spPr>
        <p:txBody>
          <a:bodyPr/>
          <a:lstStyle/>
          <a:p>
            <a:fld id="{437D0B57-7CC7-4CCE-98F6-30C4D7880FC3}" type="slidenum">
              <a:rPr lang="fr-FR" smtClean="0"/>
              <a:pPr/>
              <a:t>41</a:t>
            </a:fld>
            <a:endParaRPr lang="fr-FR" dirty="0"/>
          </a:p>
        </p:txBody>
      </p:sp>
    </p:spTree>
    <p:extLst>
      <p:ext uri="{BB962C8B-B14F-4D97-AF65-F5344CB8AC3E}">
        <p14:creationId xmlns:p14="http://schemas.microsoft.com/office/powerpoint/2010/main" val="2570553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07E55FC9-8A2D-4613-9EBA-13891172DD7D}"/>
              </a:ext>
            </a:extLst>
          </p:cNvPr>
          <p:cNvSpPr txBox="1"/>
          <p:nvPr/>
        </p:nvSpPr>
        <p:spPr>
          <a:xfrm>
            <a:off x="5735960" y="6428570"/>
            <a:ext cx="325730" cy="261610"/>
          </a:xfrm>
          <a:prstGeom prst="rect">
            <a:avLst/>
          </a:prstGeom>
          <a:noFill/>
        </p:spPr>
        <p:txBody>
          <a:bodyPr wrap="none" rtlCol="0">
            <a:spAutoFit/>
          </a:bodyPr>
          <a:lstStyle/>
          <a:p>
            <a:r>
              <a:rPr lang="fr-FR" sz="1100" dirty="0"/>
              <a:t>42</a:t>
            </a:r>
          </a:p>
        </p:txBody>
      </p:sp>
      <p:pic>
        <p:nvPicPr>
          <p:cNvPr id="5" name="Image 4">
            <a:extLst>
              <a:ext uri="{FF2B5EF4-FFF2-40B4-BE49-F238E27FC236}">
                <a16:creationId xmlns:a16="http://schemas.microsoft.com/office/drawing/2014/main" id="{817D3B2B-1BF8-8FFB-BE17-27D3E49334BF}"/>
              </a:ext>
            </a:extLst>
          </p:cNvPr>
          <p:cNvPicPr>
            <a:picLocks noChangeAspect="1"/>
          </p:cNvPicPr>
          <p:nvPr/>
        </p:nvPicPr>
        <p:blipFill>
          <a:blip r:embed="rId3"/>
          <a:stretch>
            <a:fillRect/>
          </a:stretch>
        </p:blipFill>
        <p:spPr>
          <a:xfrm>
            <a:off x="0" y="-635087"/>
            <a:ext cx="10848528" cy="6584367"/>
          </a:xfrm>
          <a:prstGeom prst="rect">
            <a:avLst/>
          </a:prstGeom>
        </p:spPr>
      </p:pic>
      <p:pic>
        <p:nvPicPr>
          <p:cNvPr id="6" name="Image 5">
            <a:extLst>
              <a:ext uri="{FF2B5EF4-FFF2-40B4-BE49-F238E27FC236}">
                <a16:creationId xmlns:a16="http://schemas.microsoft.com/office/drawing/2014/main" id="{CC42FE87-7E59-7207-89CE-85B4B970105C}"/>
              </a:ext>
            </a:extLst>
          </p:cNvPr>
          <p:cNvPicPr>
            <a:picLocks noChangeAspect="1"/>
          </p:cNvPicPr>
          <p:nvPr/>
        </p:nvPicPr>
        <p:blipFill>
          <a:blip r:embed="rId4"/>
          <a:stretch>
            <a:fillRect/>
          </a:stretch>
        </p:blipFill>
        <p:spPr>
          <a:xfrm>
            <a:off x="10776520" y="1916832"/>
            <a:ext cx="749873" cy="201185"/>
          </a:xfrm>
          <a:prstGeom prst="rect">
            <a:avLst/>
          </a:prstGeom>
        </p:spPr>
      </p:pic>
      <p:sp>
        <p:nvSpPr>
          <p:cNvPr id="7" name="Flèche : gauche 6">
            <a:extLst>
              <a:ext uri="{FF2B5EF4-FFF2-40B4-BE49-F238E27FC236}">
                <a16:creationId xmlns:a16="http://schemas.microsoft.com/office/drawing/2014/main" id="{A264E9FA-7A1A-E5D1-7814-24C989A76E03}"/>
              </a:ext>
            </a:extLst>
          </p:cNvPr>
          <p:cNvSpPr/>
          <p:nvPr/>
        </p:nvSpPr>
        <p:spPr>
          <a:xfrm>
            <a:off x="10776520" y="2107715"/>
            <a:ext cx="748800" cy="201600"/>
          </a:xfrm>
          <a:prstGeom prst="leftArrow">
            <a:avLst/>
          </a:prstGeom>
          <a:solidFill>
            <a:srgbClr val="00ADD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highlight>
                <a:srgbClr val="00FF00"/>
              </a:highlight>
            </a:endParaRPr>
          </a:p>
        </p:txBody>
      </p:sp>
    </p:spTree>
    <p:extLst>
      <p:ext uri="{BB962C8B-B14F-4D97-AF65-F5344CB8AC3E}">
        <p14:creationId xmlns:p14="http://schemas.microsoft.com/office/powerpoint/2010/main" val="150865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3E5CC1-3CA8-4E23-B62C-26409CA4DC66}"/>
              </a:ext>
            </a:extLst>
          </p:cNvPr>
          <p:cNvSpPr>
            <a:spLocks noGrp="1"/>
          </p:cNvSpPr>
          <p:nvPr>
            <p:ph type="title"/>
          </p:nvPr>
        </p:nvSpPr>
        <p:spPr>
          <a:xfrm>
            <a:off x="3681887" y="2564904"/>
            <a:ext cx="7098960" cy="1095903"/>
          </a:xfrm>
        </p:spPr>
        <p:txBody>
          <a:bodyPr/>
          <a:lstStyle/>
          <a:p>
            <a:r>
              <a:rPr lang="fr-FR" b="1" dirty="0">
                <a:solidFill>
                  <a:srgbClr val="00ADD6"/>
                </a:solidFill>
              </a:rPr>
              <a:t>Calcul de la contribution annuelle</a:t>
            </a:r>
          </a:p>
        </p:txBody>
      </p:sp>
      <p:sp>
        <p:nvSpPr>
          <p:cNvPr id="3" name="Espace réservé du numéro de diapositive 2">
            <a:extLst>
              <a:ext uri="{FF2B5EF4-FFF2-40B4-BE49-F238E27FC236}">
                <a16:creationId xmlns:a16="http://schemas.microsoft.com/office/drawing/2014/main" id="{E2E9E5B6-A9A1-419A-9C6C-7AD2097A84E4}"/>
              </a:ext>
            </a:extLst>
          </p:cNvPr>
          <p:cNvSpPr>
            <a:spLocks noGrp="1"/>
          </p:cNvSpPr>
          <p:nvPr>
            <p:ph type="sldNum" sz="quarter" idx="10"/>
          </p:nvPr>
        </p:nvSpPr>
        <p:spPr/>
        <p:txBody>
          <a:bodyPr/>
          <a:lstStyle/>
          <a:p>
            <a:fld id="{437D0B57-7CC7-4CCE-98F6-30C4D7880FC3}" type="slidenum">
              <a:rPr lang="fr-FR" smtClean="0"/>
              <a:pPr/>
              <a:t>43</a:t>
            </a:fld>
            <a:endParaRPr lang="fr-FR" dirty="0"/>
          </a:p>
        </p:txBody>
      </p:sp>
    </p:spTree>
    <p:extLst>
      <p:ext uri="{BB962C8B-B14F-4D97-AF65-F5344CB8AC3E}">
        <p14:creationId xmlns:p14="http://schemas.microsoft.com/office/powerpoint/2010/main" val="3398615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3E5CC1-3CA8-4E23-B62C-26409CA4DC66}"/>
              </a:ext>
            </a:extLst>
          </p:cNvPr>
          <p:cNvSpPr>
            <a:spLocks noGrp="1"/>
          </p:cNvSpPr>
          <p:nvPr>
            <p:ph type="title"/>
          </p:nvPr>
        </p:nvSpPr>
        <p:spPr>
          <a:xfrm>
            <a:off x="3681887" y="2564904"/>
            <a:ext cx="7098960" cy="1095903"/>
          </a:xfrm>
        </p:spPr>
        <p:txBody>
          <a:bodyPr/>
          <a:lstStyle/>
          <a:p>
            <a:r>
              <a:rPr lang="fr-FR" b="1" dirty="0">
                <a:solidFill>
                  <a:srgbClr val="00B0F0"/>
                </a:solidFill>
              </a:rPr>
              <a:t>La contribution annuelle</a:t>
            </a:r>
          </a:p>
        </p:txBody>
      </p:sp>
      <p:sp>
        <p:nvSpPr>
          <p:cNvPr id="3" name="Espace réservé du numéro de diapositive 2">
            <a:extLst>
              <a:ext uri="{FF2B5EF4-FFF2-40B4-BE49-F238E27FC236}">
                <a16:creationId xmlns:a16="http://schemas.microsoft.com/office/drawing/2014/main" id="{E2E9E5B6-A9A1-419A-9C6C-7AD2097A84E4}"/>
              </a:ext>
            </a:extLst>
          </p:cNvPr>
          <p:cNvSpPr>
            <a:spLocks noGrp="1"/>
          </p:cNvSpPr>
          <p:nvPr>
            <p:ph type="sldNum" sz="quarter" idx="10"/>
          </p:nvPr>
        </p:nvSpPr>
        <p:spPr/>
        <p:txBody>
          <a:bodyPr/>
          <a:lstStyle/>
          <a:p>
            <a:fld id="{437D0B57-7CC7-4CCE-98F6-30C4D7880FC3}" type="slidenum">
              <a:rPr lang="fr-FR" smtClean="0"/>
              <a:pPr/>
              <a:t>44</a:t>
            </a:fld>
            <a:endParaRPr lang="fr-FR" dirty="0"/>
          </a:p>
        </p:txBody>
      </p:sp>
    </p:spTree>
    <p:extLst>
      <p:ext uri="{BB962C8B-B14F-4D97-AF65-F5344CB8AC3E}">
        <p14:creationId xmlns:p14="http://schemas.microsoft.com/office/powerpoint/2010/main" val="1538728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a:extLst>
              <a:ext uri="{FF2B5EF4-FFF2-40B4-BE49-F238E27FC236}">
                <a16:creationId xmlns:a16="http://schemas.microsoft.com/office/drawing/2014/main" id="{BA07D294-F582-4A19-9853-9661D95CB142}"/>
              </a:ext>
            </a:extLst>
          </p:cNvPr>
          <p:cNvSpPr txBox="1">
            <a:spLocks/>
          </p:cNvSpPr>
          <p:nvPr/>
        </p:nvSpPr>
        <p:spPr>
          <a:xfrm>
            <a:off x="191344" y="5049180"/>
            <a:ext cx="9335002" cy="16921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b="1" dirty="0">
                <a:latin typeface="Calibri" panose="020F0502020204030204" pitchFamily="34" charset="0"/>
                <a:cs typeface="Calibri" panose="020F0502020204030204" pitchFamily="34" charset="0"/>
              </a:rPr>
              <a:t>N est égal à :</a:t>
            </a:r>
          </a:p>
          <a:p>
            <a:pPr marL="285750" indent="-285750"/>
            <a:r>
              <a:rPr lang="fr-FR" sz="1400" dirty="0">
                <a:latin typeface="Calibri" panose="020F0502020204030204" pitchFamily="34" charset="0"/>
                <a:cs typeface="Calibri" panose="020F0502020204030204" pitchFamily="34" charset="0"/>
              </a:rPr>
              <a:t>400  pour les employeurs dont l'effectif total est compris entre 20 et 249,</a:t>
            </a:r>
          </a:p>
          <a:p>
            <a:pPr marL="285750" indent="-285750"/>
            <a:r>
              <a:rPr lang="fr-FR" sz="1400" dirty="0">
                <a:latin typeface="Calibri" panose="020F0502020204030204" pitchFamily="34" charset="0"/>
                <a:cs typeface="Calibri" panose="020F0502020204030204" pitchFamily="34" charset="0"/>
              </a:rPr>
              <a:t>500 pour les employeurs dont l'effectif total est compris entre 250 et 749,</a:t>
            </a:r>
          </a:p>
          <a:p>
            <a:pPr marL="285750" indent="-285750"/>
            <a:r>
              <a:rPr lang="fr-FR" sz="1400" dirty="0">
                <a:latin typeface="Calibri" panose="020F0502020204030204" pitchFamily="34" charset="0"/>
                <a:cs typeface="Calibri" panose="020F0502020204030204" pitchFamily="34" charset="0"/>
              </a:rPr>
              <a:t>600 pour les employeurs dont l'effectif total est supérieur ou égal à 750.</a:t>
            </a:r>
          </a:p>
          <a:p>
            <a:pPr marL="285750" indent="-285750"/>
            <a:r>
              <a:rPr lang="fr-FR" sz="1400" dirty="0">
                <a:latin typeface="Calibri" panose="020F0502020204030204" pitchFamily="34" charset="0"/>
                <a:cs typeface="Calibri" panose="020F0502020204030204" pitchFamily="34" charset="0"/>
              </a:rPr>
              <a:t>SMIC horaire brut au 31/12/2023 = 11,52 €</a:t>
            </a:r>
          </a:p>
        </p:txBody>
      </p:sp>
      <p:sp>
        <p:nvSpPr>
          <p:cNvPr id="8" name="ZoneTexte 7">
            <a:extLst>
              <a:ext uri="{FF2B5EF4-FFF2-40B4-BE49-F238E27FC236}">
                <a16:creationId xmlns:a16="http://schemas.microsoft.com/office/drawing/2014/main" id="{4674FC8E-B3EA-47EE-999F-4DB7D7B245F7}"/>
              </a:ext>
            </a:extLst>
          </p:cNvPr>
          <p:cNvSpPr txBox="1"/>
          <p:nvPr/>
        </p:nvSpPr>
        <p:spPr>
          <a:xfrm>
            <a:off x="6744072" y="5041234"/>
            <a:ext cx="4256538" cy="307777"/>
          </a:xfrm>
          <a:prstGeom prst="rect">
            <a:avLst/>
          </a:prstGeom>
          <a:noFill/>
        </p:spPr>
        <p:txBody>
          <a:bodyPr wrap="square">
            <a:spAutoFit/>
          </a:bodyPr>
          <a:lstStyle/>
          <a:p>
            <a:pPr marL="285750" indent="-285750"/>
            <a:r>
              <a:rPr lang="fr-FR" sz="1400" b="1" dirty="0">
                <a:latin typeface="Calibri" panose="020F0502020204030204" pitchFamily="34" charset="0"/>
                <a:cs typeface="Calibri" panose="020F0502020204030204" pitchFamily="34" charset="0"/>
              </a:rPr>
              <a:t>SMIC horaire brut au 31/12/2023 = 11,52 €</a:t>
            </a:r>
          </a:p>
        </p:txBody>
      </p:sp>
      <p:sp>
        <p:nvSpPr>
          <p:cNvPr id="2" name="Espace réservé du numéro de diapositive 1">
            <a:extLst>
              <a:ext uri="{FF2B5EF4-FFF2-40B4-BE49-F238E27FC236}">
                <a16:creationId xmlns:a16="http://schemas.microsoft.com/office/drawing/2014/main" id="{9837318F-8053-4E1A-8F3E-125B77B4A4FD}"/>
              </a:ext>
            </a:extLst>
          </p:cNvPr>
          <p:cNvSpPr>
            <a:spLocks noGrp="1"/>
          </p:cNvSpPr>
          <p:nvPr>
            <p:ph type="sldNum" sz="quarter" idx="10"/>
          </p:nvPr>
        </p:nvSpPr>
        <p:spPr/>
        <p:txBody>
          <a:bodyPr/>
          <a:lstStyle/>
          <a:p>
            <a:fld id="{437D0B57-7CC7-4CCE-98F6-30C4D7880FC3}" type="slidenum">
              <a:rPr lang="fr-FR" smtClean="0"/>
              <a:pPr/>
              <a:t>45</a:t>
            </a:fld>
            <a:endParaRPr lang="fr-FR" dirty="0"/>
          </a:p>
        </p:txBody>
      </p:sp>
      <p:pic>
        <p:nvPicPr>
          <p:cNvPr id="6" name="Image 5">
            <a:extLst>
              <a:ext uri="{FF2B5EF4-FFF2-40B4-BE49-F238E27FC236}">
                <a16:creationId xmlns:a16="http://schemas.microsoft.com/office/drawing/2014/main" id="{E5B170A8-AF89-AA4E-33F7-CDCB7EAE99B1}"/>
              </a:ext>
            </a:extLst>
          </p:cNvPr>
          <p:cNvPicPr>
            <a:picLocks noChangeAspect="1"/>
          </p:cNvPicPr>
          <p:nvPr/>
        </p:nvPicPr>
        <p:blipFill>
          <a:blip r:embed="rId3"/>
          <a:stretch>
            <a:fillRect/>
          </a:stretch>
        </p:blipFill>
        <p:spPr>
          <a:xfrm>
            <a:off x="0" y="24849"/>
            <a:ext cx="12192000" cy="4412263"/>
          </a:xfrm>
          <a:prstGeom prst="rect">
            <a:avLst/>
          </a:prstGeom>
        </p:spPr>
      </p:pic>
    </p:spTree>
    <p:extLst>
      <p:ext uri="{BB962C8B-B14F-4D97-AF65-F5344CB8AC3E}">
        <p14:creationId xmlns:p14="http://schemas.microsoft.com/office/powerpoint/2010/main" val="1277563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3E5CC1-3CA8-4E23-B62C-26409CA4DC66}"/>
              </a:ext>
            </a:extLst>
          </p:cNvPr>
          <p:cNvSpPr>
            <a:spLocks noGrp="1"/>
          </p:cNvSpPr>
          <p:nvPr>
            <p:ph type="title"/>
          </p:nvPr>
        </p:nvSpPr>
        <p:spPr>
          <a:xfrm>
            <a:off x="3681887" y="2564904"/>
            <a:ext cx="7098960" cy="1095903"/>
          </a:xfrm>
        </p:spPr>
        <p:txBody>
          <a:bodyPr/>
          <a:lstStyle/>
          <a:p>
            <a:r>
              <a:rPr lang="fr-FR" b="1" dirty="0">
                <a:solidFill>
                  <a:srgbClr val="00B0F0"/>
                </a:solidFill>
              </a:rPr>
              <a:t>Saisie des actions de valorisation à destination des BOE</a:t>
            </a:r>
          </a:p>
        </p:txBody>
      </p:sp>
      <p:sp>
        <p:nvSpPr>
          <p:cNvPr id="4" name="Espace réservé du numéro de diapositive 3">
            <a:extLst>
              <a:ext uri="{FF2B5EF4-FFF2-40B4-BE49-F238E27FC236}">
                <a16:creationId xmlns:a16="http://schemas.microsoft.com/office/drawing/2014/main" id="{A717907D-3392-4E52-B578-FD1D00C9DA2E}"/>
              </a:ext>
            </a:extLst>
          </p:cNvPr>
          <p:cNvSpPr>
            <a:spLocks noGrp="1"/>
          </p:cNvSpPr>
          <p:nvPr>
            <p:ph type="sldNum" sz="quarter" idx="10"/>
          </p:nvPr>
        </p:nvSpPr>
        <p:spPr/>
        <p:txBody>
          <a:bodyPr/>
          <a:lstStyle/>
          <a:p>
            <a:fld id="{437D0B57-7CC7-4CCE-98F6-30C4D7880FC3}" type="slidenum">
              <a:rPr lang="fr-FR" smtClean="0"/>
              <a:pPr/>
              <a:t>46</a:t>
            </a:fld>
            <a:endParaRPr lang="fr-FR" dirty="0"/>
          </a:p>
        </p:txBody>
      </p:sp>
    </p:spTree>
    <p:extLst>
      <p:ext uri="{BB962C8B-B14F-4D97-AF65-F5344CB8AC3E}">
        <p14:creationId xmlns:p14="http://schemas.microsoft.com/office/powerpoint/2010/main" val="3521466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5E5B4B40-096A-4861-B6DE-FA49CF5CDC8B}"/>
              </a:ext>
            </a:extLst>
          </p:cNvPr>
          <p:cNvSpPr txBox="1"/>
          <p:nvPr/>
        </p:nvSpPr>
        <p:spPr>
          <a:xfrm>
            <a:off x="2783632" y="548680"/>
            <a:ext cx="7776864" cy="923330"/>
          </a:xfrm>
          <a:prstGeom prst="rect">
            <a:avLst/>
          </a:prstGeom>
          <a:noFill/>
        </p:spPr>
        <p:txBody>
          <a:bodyPr wrap="square" rtlCol="0">
            <a:spAutoFit/>
          </a:bodyPr>
          <a:lstStyle/>
          <a:p>
            <a:pPr algn="just"/>
            <a:r>
              <a:rPr lang="fr-FR" dirty="0">
                <a:solidFill>
                  <a:srgbClr val="00ADD6"/>
                </a:solidFill>
                <a:latin typeface="Calibri" panose="020F0502020204030204" pitchFamily="34" charset="0"/>
                <a:cs typeface="Calibri" panose="020F0502020204030204" pitchFamily="34" charset="0"/>
              </a:rPr>
              <a:t>Outre l’emploi direct des travailleurs handicapés et le versement d’une contribution financière, les employeurs disposent de 3 modalités pour valoriser leurs actions à destination de leurs bénéficiaires de l’obligation d’emploi :</a:t>
            </a:r>
          </a:p>
        </p:txBody>
      </p:sp>
      <p:pic>
        <p:nvPicPr>
          <p:cNvPr id="16" name="Image 15">
            <a:extLst>
              <a:ext uri="{FF2B5EF4-FFF2-40B4-BE49-F238E27FC236}">
                <a16:creationId xmlns:a16="http://schemas.microsoft.com/office/drawing/2014/main" id="{04998AF7-B683-4D00-AB5A-A453E7285DCC}"/>
              </a:ext>
            </a:extLst>
          </p:cNvPr>
          <p:cNvPicPr>
            <a:picLocks noChangeAspect="1"/>
          </p:cNvPicPr>
          <p:nvPr/>
        </p:nvPicPr>
        <p:blipFill>
          <a:blip r:embed="rId3"/>
          <a:stretch>
            <a:fillRect/>
          </a:stretch>
        </p:blipFill>
        <p:spPr>
          <a:xfrm>
            <a:off x="3774426" y="2420888"/>
            <a:ext cx="1883368" cy="4200171"/>
          </a:xfrm>
          <a:prstGeom prst="rect">
            <a:avLst/>
          </a:prstGeom>
        </p:spPr>
      </p:pic>
      <p:pic>
        <p:nvPicPr>
          <p:cNvPr id="17" name="Image 16">
            <a:extLst>
              <a:ext uri="{FF2B5EF4-FFF2-40B4-BE49-F238E27FC236}">
                <a16:creationId xmlns:a16="http://schemas.microsoft.com/office/drawing/2014/main" id="{71073AA1-885A-4EFF-A567-8C6722A5A1F0}"/>
              </a:ext>
            </a:extLst>
          </p:cNvPr>
          <p:cNvPicPr>
            <a:picLocks noChangeAspect="1"/>
          </p:cNvPicPr>
          <p:nvPr/>
        </p:nvPicPr>
        <p:blipFill>
          <a:blip r:embed="rId4"/>
          <a:stretch>
            <a:fillRect/>
          </a:stretch>
        </p:blipFill>
        <p:spPr>
          <a:xfrm>
            <a:off x="6150763" y="2152953"/>
            <a:ext cx="1883368" cy="4020819"/>
          </a:xfrm>
          <a:prstGeom prst="rect">
            <a:avLst/>
          </a:prstGeom>
        </p:spPr>
      </p:pic>
      <p:pic>
        <p:nvPicPr>
          <p:cNvPr id="18" name="Image 17">
            <a:extLst>
              <a:ext uri="{FF2B5EF4-FFF2-40B4-BE49-F238E27FC236}">
                <a16:creationId xmlns:a16="http://schemas.microsoft.com/office/drawing/2014/main" id="{00E9DADC-FA04-47AC-817F-92EC25B673E4}"/>
              </a:ext>
            </a:extLst>
          </p:cNvPr>
          <p:cNvPicPr>
            <a:picLocks noChangeAspect="1"/>
          </p:cNvPicPr>
          <p:nvPr/>
        </p:nvPicPr>
        <p:blipFill>
          <a:blip r:embed="rId5"/>
          <a:stretch>
            <a:fillRect/>
          </a:stretch>
        </p:blipFill>
        <p:spPr>
          <a:xfrm>
            <a:off x="8527101" y="2190702"/>
            <a:ext cx="1883368" cy="4020819"/>
          </a:xfrm>
          <a:prstGeom prst="rect">
            <a:avLst/>
          </a:prstGeom>
        </p:spPr>
      </p:pic>
      <p:sp>
        <p:nvSpPr>
          <p:cNvPr id="2" name="Espace réservé du numéro de diapositive 1">
            <a:extLst>
              <a:ext uri="{FF2B5EF4-FFF2-40B4-BE49-F238E27FC236}">
                <a16:creationId xmlns:a16="http://schemas.microsoft.com/office/drawing/2014/main" id="{4756446B-440F-4814-9073-ABF800DD414C}"/>
              </a:ext>
            </a:extLst>
          </p:cNvPr>
          <p:cNvSpPr>
            <a:spLocks noGrp="1"/>
          </p:cNvSpPr>
          <p:nvPr>
            <p:ph type="sldNum" sz="quarter" idx="10"/>
          </p:nvPr>
        </p:nvSpPr>
        <p:spPr/>
        <p:txBody>
          <a:bodyPr/>
          <a:lstStyle/>
          <a:p>
            <a:fld id="{437D0B57-7CC7-4CCE-98F6-30C4D7880FC3}" type="slidenum">
              <a:rPr lang="fr-FR" smtClean="0"/>
              <a:pPr/>
              <a:t>47</a:t>
            </a:fld>
            <a:endParaRPr lang="fr-FR" dirty="0"/>
          </a:p>
        </p:txBody>
      </p:sp>
    </p:spTree>
    <p:extLst>
      <p:ext uri="{BB962C8B-B14F-4D97-AF65-F5344CB8AC3E}">
        <p14:creationId xmlns:p14="http://schemas.microsoft.com/office/powerpoint/2010/main" val="3622138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80643EE-62C7-4D23-BCB1-70E182645F5C}"/>
              </a:ext>
            </a:extLst>
          </p:cNvPr>
          <p:cNvSpPr>
            <a:spLocks noGrp="1"/>
          </p:cNvSpPr>
          <p:nvPr>
            <p:ph type="sldNum" sz="quarter" idx="4294967295"/>
          </p:nvPr>
        </p:nvSpPr>
        <p:spPr>
          <a:xfrm>
            <a:off x="0" y="6237288"/>
            <a:ext cx="2743200" cy="365125"/>
          </a:xfrm>
        </p:spPr>
        <p:txBody>
          <a:bodyPr/>
          <a:lstStyle/>
          <a:p>
            <a:fld id="{437D0B57-7CC7-4CCE-98F6-30C4D7880FC3}" type="slidenum">
              <a:rPr lang="fr-FR" smtClean="0"/>
              <a:pPr/>
              <a:t>48</a:t>
            </a:fld>
            <a:endParaRPr lang="fr-FR" dirty="0"/>
          </a:p>
        </p:txBody>
      </p:sp>
      <p:sp>
        <p:nvSpPr>
          <p:cNvPr id="7" name="ZoneTexte 6">
            <a:extLst>
              <a:ext uri="{FF2B5EF4-FFF2-40B4-BE49-F238E27FC236}">
                <a16:creationId xmlns:a16="http://schemas.microsoft.com/office/drawing/2014/main" id="{F16375EF-3072-4FF2-AC7F-EDE6AD79D9AA}"/>
              </a:ext>
            </a:extLst>
          </p:cNvPr>
          <p:cNvSpPr txBox="1"/>
          <p:nvPr/>
        </p:nvSpPr>
        <p:spPr>
          <a:xfrm>
            <a:off x="5447928" y="6340827"/>
            <a:ext cx="325730" cy="261610"/>
          </a:xfrm>
          <a:prstGeom prst="rect">
            <a:avLst/>
          </a:prstGeom>
          <a:noFill/>
        </p:spPr>
        <p:txBody>
          <a:bodyPr wrap="none" rtlCol="0">
            <a:spAutoFit/>
          </a:bodyPr>
          <a:lstStyle/>
          <a:p>
            <a:r>
              <a:rPr lang="fr-FR" sz="1100" dirty="0"/>
              <a:t>51</a:t>
            </a:r>
          </a:p>
        </p:txBody>
      </p:sp>
      <p:pic>
        <p:nvPicPr>
          <p:cNvPr id="11" name="Image 10">
            <a:extLst>
              <a:ext uri="{FF2B5EF4-FFF2-40B4-BE49-F238E27FC236}">
                <a16:creationId xmlns:a16="http://schemas.microsoft.com/office/drawing/2014/main" id="{DF0EF89A-394A-4531-86C6-E58DF5CDA36B}"/>
              </a:ext>
            </a:extLst>
          </p:cNvPr>
          <p:cNvPicPr>
            <a:picLocks noChangeAspect="1"/>
          </p:cNvPicPr>
          <p:nvPr/>
        </p:nvPicPr>
        <p:blipFill>
          <a:blip r:embed="rId3"/>
          <a:stretch>
            <a:fillRect/>
          </a:stretch>
        </p:blipFill>
        <p:spPr>
          <a:xfrm>
            <a:off x="10885444" y="3501008"/>
            <a:ext cx="835224" cy="2448156"/>
          </a:xfrm>
          <a:prstGeom prst="rect">
            <a:avLst/>
          </a:prstGeom>
        </p:spPr>
      </p:pic>
      <p:sp>
        <p:nvSpPr>
          <p:cNvPr id="2" name="ZoneTexte 1">
            <a:extLst>
              <a:ext uri="{FF2B5EF4-FFF2-40B4-BE49-F238E27FC236}">
                <a16:creationId xmlns:a16="http://schemas.microsoft.com/office/drawing/2014/main" id="{02A2FC4B-435C-438D-8880-B3A4CF82A52F}"/>
              </a:ext>
            </a:extLst>
          </p:cNvPr>
          <p:cNvSpPr txBox="1"/>
          <p:nvPr/>
        </p:nvSpPr>
        <p:spPr>
          <a:xfrm>
            <a:off x="5396577" y="6625884"/>
            <a:ext cx="325730" cy="261610"/>
          </a:xfrm>
          <a:prstGeom prst="rect">
            <a:avLst/>
          </a:prstGeom>
          <a:noFill/>
        </p:spPr>
        <p:txBody>
          <a:bodyPr wrap="none" rtlCol="0">
            <a:spAutoFit/>
          </a:bodyPr>
          <a:lstStyle/>
          <a:p>
            <a:r>
              <a:rPr lang="fr-FR" sz="1100" dirty="0"/>
              <a:t>48</a:t>
            </a:r>
          </a:p>
        </p:txBody>
      </p:sp>
      <p:pic>
        <p:nvPicPr>
          <p:cNvPr id="4" name="Image 3">
            <a:extLst>
              <a:ext uri="{FF2B5EF4-FFF2-40B4-BE49-F238E27FC236}">
                <a16:creationId xmlns:a16="http://schemas.microsoft.com/office/drawing/2014/main" id="{A73F32D1-E14A-C66B-DA05-F0E9AFC3273E}"/>
              </a:ext>
            </a:extLst>
          </p:cNvPr>
          <p:cNvPicPr>
            <a:picLocks noChangeAspect="1"/>
          </p:cNvPicPr>
          <p:nvPr/>
        </p:nvPicPr>
        <p:blipFill>
          <a:blip r:embed="rId4"/>
          <a:stretch>
            <a:fillRect/>
          </a:stretch>
        </p:blipFill>
        <p:spPr>
          <a:xfrm>
            <a:off x="7778" y="-459432"/>
            <a:ext cx="10848528" cy="7085316"/>
          </a:xfrm>
          <a:prstGeom prst="rect">
            <a:avLst/>
          </a:prstGeom>
        </p:spPr>
      </p:pic>
    </p:spTree>
    <p:extLst>
      <p:ext uri="{BB962C8B-B14F-4D97-AF65-F5344CB8AC3E}">
        <p14:creationId xmlns:p14="http://schemas.microsoft.com/office/powerpoint/2010/main" val="4560522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 coins arrondis 4">
            <a:extLst>
              <a:ext uri="{FF2B5EF4-FFF2-40B4-BE49-F238E27FC236}">
                <a16:creationId xmlns:a16="http://schemas.microsoft.com/office/drawing/2014/main" id="{8996DF5B-0F08-4A75-A2DF-D1E5DD82905F}"/>
              </a:ext>
            </a:extLst>
          </p:cNvPr>
          <p:cNvSpPr txBox="1"/>
          <p:nvPr/>
        </p:nvSpPr>
        <p:spPr>
          <a:xfrm>
            <a:off x="3863752" y="2564904"/>
            <a:ext cx="6917208" cy="20507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fr-FR" sz="1600" kern="1200" dirty="0">
                <a:latin typeface="Calibri" panose="020F0502020204030204" pitchFamily="34" charset="0"/>
                <a:cs typeface="Calibri" panose="020F0502020204030204" pitchFamily="34" charset="0"/>
              </a:rPr>
              <a:t>Vous pouvez déduire du montant de votre contribution annuelle, le montant des dépenses afférentes à la passation de contrats de fourniture, de sous-traitance ou de prestations de services avec des entreprises adaptées, des établissements ou services d'aide par le travail ou avec des travailleurs indépendants handicapés.</a:t>
            </a:r>
            <a:endParaRPr lang="fr-FR" sz="1600" dirty="0">
              <a:latin typeface="Calibri" panose="020F0502020204030204" pitchFamily="34" charset="0"/>
              <a:cs typeface="Calibri" panose="020F0502020204030204" pitchFamily="34" charset="0"/>
            </a:endParaRPr>
          </a:p>
          <a:p>
            <a:pPr marL="0" lvl="0" indent="0" algn="just" defTabSz="711200">
              <a:lnSpc>
                <a:spcPct val="90000"/>
              </a:lnSpc>
              <a:spcBef>
                <a:spcPct val="0"/>
              </a:spcBef>
              <a:spcAft>
                <a:spcPct val="35000"/>
              </a:spcAft>
              <a:buNone/>
            </a:pPr>
            <a:r>
              <a:rPr lang="fr-FR" sz="1600" kern="1200" dirty="0">
                <a:latin typeface="Calibri" panose="020F0502020204030204" pitchFamily="34" charset="0"/>
                <a:cs typeface="Calibri" panose="020F0502020204030204" pitchFamily="34" charset="0"/>
              </a:rPr>
              <a:t>Vous déclarez le montant 4 indiqué dans votre attestation annuelle. Ce montant correspond à la somme que vous pouvez valoriser dans le cadre de la déduction avant plafonnement.</a:t>
            </a:r>
          </a:p>
        </p:txBody>
      </p:sp>
      <p:grpSp>
        <p:nvGrpSpPr>
          <p:cNvPr id="11" name="Groupe 10">
            <a:extLst>
              <a:ext uri="{FF2B5EF4-FFF2-40B4-BE49-F238E27FC236}">
                <a16:creationId xmlns:a16="http://schemas.microsoft.com/office/drawing/2014/main" id="{69682669-1DBA-4EAB-BA67-4BC1AF8BB0CC}"/>
              </a:ext>
            </a:extLst>
          </p:cNvPr>
          <p:cNvGrpSpPr/>
          <p:nvPr/>
        </p:nvGrpSpPr>
        <p:grpSpPr>
          <a:xfrm>
            <a:off x="4388682" y="4639777"/>
            <a:ext cx="5867348" cy="1348576"/>
            <a:chOff x="-1254261" y="5113673"/>
            <a:chExt cx="5555441" cy="1348576"/>
          </a:xfrm>
        </p:grpSpPr>
        <p:sp>
          <p:nvSpPr>
            <p:cNvPr id="12" name="Rectangle : coins arrondis 11">
              <a:extLst>
                <a:ext uri="{FF2B5EF4-FFF2-40B4-BE49-F238E27FC236}">
                  <a16:creationId xmlns:a16="http://schemas.microsoft.com/office/drawing/2014/main" id="{1E0867DD-8E99-483C-A75B-03E5AB75F504}"/>
                </a:ext>
              </a:extLst>
            </p:cNvPr>
            <p:cNvSpPr/>
            <p:nvPr/>
          </p:nvSpPr>
          <p:spPr>
            <a:xfrm>
              <a:off x="-1254261" y="5113673"/>
              <a:ext cx="5555441" cy="1348576"/>
            </a:xfrm>
            <a:prstGeom prst="roundRect">
              <a:avLst/>
            </a:prstGeom>
            <a:ln>
              <a:solidFill>
                <a:srgbClr val="00ADD6"/>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ectangle : coins arrondis 4">
              <a:extLst>
                <a:ext uri="{FF2B5EF4-FFF2-40B4-BE49-F238E27FC236}">
                  <a16:creationId xmlns:a16="http://schemas.microsoft.com/office/drawing/2014/main" id="{1DBB5309-1A6C-408A-A1A6-283BBC4C0136}"/>
                </a:ext>
              </a:extLst>
            </p:cNvPr>
            <p:cNvSpPr txBox="1"/>
            <p:nvPr/>
          </p:nvSpPr>
          <p:spPr>
            <a:xfrm>
              <a:off x="-1190589" y="5245337"/>
              <a:ext cx="5423777" cy="1216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u="sng" kern="1200" dirty="0">
                  <a:solidFill>
                    <a:prstClr val="black">
                      <a:hueOff val="0"/>
                      <a:satOff val="0"/>
                      <a:lumOff val="0"/>
                      <a:alphaOff val="0"/>
                    </a:prstClr>
                  </a:solidFill>
                  <a:effectLst>
                    <a:outerShdw blurRad="38100" dist="38100" dir="2700000" algn="tl">
                      <a:srgbClr val="000000">
                        <a:alpha val="43137"/>
                      </a:srgbClr>
                    </a:outerShdw>
                  </a:effectLst>
                  <a:latin typeface="Calibri"/>
                  <a:ea typeface="+mn-ea"/>
                  <a:cs typeface="+mn-cs"/>
                </a:rPr>
                <a:t>Montant déclaré plafonné à</a:t>
              </a:r>
              <a:r>
                <a:rPr lang="fr-FR" sz="1600" kern="1200" dirty="0">
                  <a:solidFill>
                    <a:prstClr val="black">
                      <a:hueOff val="0"/>
                      <a:satOff val="0"/>
                      <a:lumOff val="0"/>
                      <a:alphaOff val="0"/>
                    </a:prstClr>
                  </a:solidFill>
                  <a:latin typeface="Calibri"/>
                  <a:ea typeface="+mn-ea"/>
                  <a:cs typeface="+mn-cs"/>
                </a:rPr>
                <a:t> : </a:t>
              </a:r>
            </a:p>
            <a:p>
              <a:pPr marL="0" lvl="0" indent="0" algn="ctr" defTabSz="711200">
                <a:lnSpc>
                  <a:spcPct val="90000"/>
                </a:lnSpc>
                <a:spcBef>
                  <a:spcPct val="0"/>
                </a:spcBef>
                <a:spcAft>
                  <a:spcPct val="35000"/>
                </a:spcAft>
                <a:buNone/>
              </a:pPr>
              <a:r>
                <a:rPr lang="fr-FR" sz="1600" kern="1200" dirty="0">
                  <a:solidFill>
                    <a:prstClr val="black">
                      <a:hueOff val="0"/>
                      <a:satOff val="0"/>
                      <a:lumOff val="0"/>
                      <a:alphaOff val="0"/>
                    </a:prstClr>
                  </a:solidFill>
                  <a:latin typeface="Calibri"/>
                  <a:ea typeface="+mn-ea"/>
                  <a:cs typeface="+mn-cs"/>
                </a:rPr>
                <a:t>- 50 % de la contribution annuelle si le taux d’emploi direct  (nombre de BOE/ETR)x100, est inférieur à 3 %,</a:t>
              </a:r>
            </a:p>
            <a:p>
              <a:pPr marL="0" lvl="0" indent="0" algn="ctr" defTabSz="711200">
                <a:lnSpc>
                  <a:spcPct val="90000"/>
                </a:lnSpc>
                <a:spcBef>
                  <a:spcPct val="0"/>
                </a:spcBef>
                <a:spcAft>
                  <a:spcPct val="35000"/>
                </a:spcAft>
                <a:buNone/>
              </a:pPr>
              <a:r>
                <a:rPr lang="fr-FR" sz="1600" kern="1200" dirty="0">
                  <a:solidFill>
                    <a:prstClr val="black">
                      <a:hueOff val="0"/>
                      <a:satOff val="0"/>
                      <a:lumOff val="0"/>
                      <a:alphaOff val="0"/>
                    </a:prstClr>
                  </a:solidFill>
                  <a:latin typeface="Calibri"/>
                  <a:ea typeface="+mn-ea"/>
                  <a:cs typeface="+mn-cs"/>
                </a:rPr>
                <a:t>- 75 % de la contribution annuelle si le taux d’emploi direct est supérieur ou égal à 3 % </a:t>
              </a:r>
              <a:endParaRPr lang="fr-FR" sz="1600" kern="1200" dirty="0"/>
            </a:p>
          </p:txBody>
        </p:sp>
      </p:grpSp>
      <p:sp>
        <p:nvSpPr>
          <p:cNvPr id="2" name="ZoneTexte 1">
            <a:extLst>
              <a:ext uri="{FF2B5EF4-FFF2-40B4-BE49-F238E27FC236}">
                <a16:creationId xmlns:a16="http://schemas.microsoft.com/office/drawing/2014/main" id="{459FFAE9-104A-4B64-9423-FC8746D4E991}"/>
              </a:ext>
            </a:extLst>
          </p:cNvPr>
          <p:cNvSpPr txBox="1"/>
          <p:nvPr/>
        </p:nvSpPr>
        <p:spPr>
          <a:xfrm>
            <a:off x="3790887" y="444930"/>
            <a:ext cx="6557489" cy="923330"/>
          </a:xfrm>
          <a:prstGeom prst="rect">
            <a:avLst/>
          </a:prstGeom>
          <a:noFill/>
        </p:spPr>
        <p:txBody>
          <a:bodyPr wrap="square" rtlCol="0">
            <a:spAutoFit/>
          </a:bodyPr>
          <a:lstStyle/>
          <a:p>
            <a:pPr algn="just"/>
            <a:r>
              <a:rPr lang="fr-FR" dirty="0">
                <a:solidFill>
                  <a:srgbClr val="00ADD6"/>
                </a:solidFill>
                <a:latin typeface="Calibri" panose="020F0502020204030204" pitchFamily="34" charset="0"/>
                <a:cs typeface="Calibri" panose="020F0502020204030204" pitchFamily="34" charset="0"/>
              </a:rPr>
              <a:t>1- Contrat de fourniture, de sous-traitance ou de prestations de service avec des entreprises adaptées, des établissements ou services d’aide par le travail ou avec des travailleurs indépendants</a:t>
            </a:r>
          </a:p>
        </p:txBody>
      </p:sp>
      <p:sp>
        <p:nvSpPr>
          <p:cNvPr id="3" name="Espace réservé du numéro de diapositive 2">
            <a:extLst>
              <a:ext uri="{FF2B5EF4-FFF2-40B4-BE49-F238E27FC236}">
                <a16:creationId xmlns:a16="http://schemas.microsoft.com/office/drawing/2014/main" id="{95ABA1D6-3728-477B-8814-4C5AA5F43E63}"/>
              </a:ext>
            </a:extLst>
          </p:cNvPr>
          <p:cNvSpPr>
            <a:spLocks noGrp="1"/>
          </p:cNvSpPr>
          <p:nvPr>
            <p:ph type="sldNum" sz="quarter" idx="10"/>
          </p:nvPr>
        </p:nvSpPr>
        <p:spPr/>
        <p:txBody>
          <a:bodyPr/>
          <a:lstStyle/>
          <a:p>
            <a:fld id="{437D0B57-7CC7-4CCE-98F6-30C4D7880FC3}" type="slidenum">
              <a:rPr lang="fr-FR" smtClean="0"/>
              <a:pPr/>
              <a:t>49</a:t>
            </a:fld>
            <a:endParaRPr lang="fr-FR" dirty="0"/>
          </a:p>
        </p:txBody>
      </p:sp>
    </p:spTree>
    <p:extLst>
      <p:ext uri="{BB962C8B-B14F-4D97-AF65-F5344CB8AC3E}">
        <p14:creationId xmlns:p14="http://schemas.microsoft.com/office/powerpoint/2010/main" val="2904846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689736" y="980728"/>
            <a:ext cx="7098960" cy="576064"/>
          </a:xfrm>
        </p:spPr>
        <p:txBody>
          <a:bodyPr/>
          <a:lstStyle/>
          <a:p>
            <a:r>
              <a:rPr lang="fr-FR" sz="2800" dirty="0">
                <a:solidFill>
                  <a:srgbClr val="00B0F0"/>
                </a:solidFill>
                <a:latin typeface="Calibri" panose="020F0502020204030204" pitchFamily="34" charset="0"/>
                <a:cs typeface="Calibri" panose="020F0502020204030204" pitchFamily="34" charset="0"/>
              </a:rPr>
              <a:t>Principes de la déclaration - résumé</a:t>
            </a:r>
          </a:p>
        </p:txBody>
      </p:sp>
      <p:sp>
        <p:nvSpPr>
          <p:cNvPr id="3" name="Espace réservé du numéro de diapositive 2">
            <a:extLst>
              <a:ext uri="{FF2B5EF4-FFF2-40B4-BE49-F238E27FC236}">
                <a16:creationId xmlns:a16="http://schemas.microsoft.com/office/drawing/2014/main" id="{F886E987-364E-41E4-86D4-08B9C622A046}"/>
              </a:ext>
            </a:extLst>
          </p:cNvPr>
          <p:cNvSpPr>
            <a:spLocks noGrp="1"/>
          </p:cNvSpPr>
          <p:nvPr>
            <p:ph type="sldNum" sz="quarter" idx="10"/>
          </p:nvPr>
        </p:nvSpPr>
        <p:spPr/>
        <p:txBody>
          <a:bodyPr/>
          <a:lstStyle/>
          <a:p>
            <a:fld id="{437D0B57-7CC7-4CCE-98F6-30C4D7880FC3}" type="slidenum">
              <a:rPr lang="fr-FR" smtClean="0"/>
              <a:pPr/>
              <a:t>5</a:t>
            </a:fld>
            <a:endParaRPr lang="fr-FR" dirty="0"/>
          </a:p>
        </p:txBody>
      </p:sp>
      <p:sp>
        <p:nvSpPr>
          <p:cNvPr id="5" name="ZoneTexte 4">
            <a:extLst>
              <a:ext uri="{FF2B5EF4-FFF2-40B4-BE49-F238E27FC236}">
                <a16:creationId xmlns:a16="http://schemas.microsoft.com/office/drawing/2014/main" id="{021395EE-339A-4727-84A0-0DBD3A330794}"/>
              </a:ext>
            </a:extLst>
          </p:cNvPr>
          <p:cNvSpPr txBox="1"/>
          <p:nvPr/>
        </p:nvSpPr>
        <p:spPr>
          <a:xfrm>
            <a:off x="3535751" y="2852936"/>
            <a:ext cx="8136904" cy="193899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lang="fr-FR" sz="2000" dirty="0">
                <a:latin typeface="Calibri" panose="020F0502020204030204" pitchFamily="34" charset="0"/>
                <a:cs typeface="Calibri" panose="020F0502020204030204" pitchFamily="34" charset="0"/>
              </a:rPr>
              <a:t>La déclaration est </a:t>
            </a:r>
            <a:r>
              <a:rPr lang="fr-FR" sz="2000" b="1" dirty="0">
                <a:latin typeface="Calibri" panose="020F0502020204030204" pitchFamily="34" charset="0"/>
                <a:cs typeface="Calibri" panose="020F0502020204030204" pitchFamily="34" charset="0"/>
              </a:rPr>
              <a:t>annuelle</a:t>
            </a:r>
            <a:r>
              <a:rPr lang="fr-FR" sz="2000" dirty="0">
                <a:latin typeface="Calibri" panose="020F0502020204030204" pitchFamily="34" charset="0"/>
                <a:cs typeface="Calibri" panose="020F0502020204030204" pitchFamily="34" charset="0"/>
              </a:rPr>
              <a:t> et </a:t>
            </a:r>
            <a:r>
              <a:rPr lang="fr-FR" sz="2000" b="1" dirty="0">
                <a:latin typeface="Calibri" panose="020F0502020204030204" pitchFamily="34" charset="0"/>
                <a:cs typeface="Calibri" panose="020F0502020204030204" pitchFamily="34" charset="0"/>
              </a:rPr>
              <a:t>dématérialisée</a:t>
            </a:r>
            <a:r>
              <a:rPr lang="fr-FR" sz="2000" dirty="0">
                <a:latin typeface="Calibri" panose="020F0502020204030204" pitchFamily="34" charset="0"/>
                <a:cs typeface="Calibri" panose="020F0502020204030204" pitchFamily="34" charset="0"/>
              </a:rPr>
              <a:t> sur la plateforme </a:t>
            </a:r>
            <a:r>
              <a:rPr lang="fr-FR" sz="2000" dirty="0" err="1">
                <a:latin typeface="Calibri" panose="020F0502020204030204" pitchFamily="34" charset="0"/>
                <a:cs typeface="Calibri" panose="020F0502020204030204" pitchFamily="34" charset="0"/>
              </a:rPr>
              <a:t>PEP’s</a:t>
            </a:r>
            <a:endParaRPr lang="fr-FR" sz="2000" dirty="0">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lang="fr-FR" sz="2000" dirty="0">
                <a:latin typeface="Calibri" panose="020F0502020204030204" pitchFamily="34" charset="0"/>
                <a:cs typeface="Calibri" panose="020F0502020204030204" pitchFamily="34" charset="0"/>
              </a:rPr>
              <a:t>En cas de </a:t>
            </a:r>
            <a:r>
              <a:rPr lang="fr-FR" sz="2000" b="1" dirty="0">
                <a:latin typeface="Calibri" panose="020F0502020204030204" pitchFamily="34" charset="0"/>
                <a:cs typeface="Calibri" panose="020F0502020204030204" pitchFamily="34" charset="0"/>
              </a:rPr>
              <a:t>non-respect de l’obligation</a:t>
            </a:r>
            <a:r>
              <a:rPr lang="fr-FR" sz="2000" dirty="0">
                <a:latin typeface="Calibri" panose="020F0502020204030204" pitchFamily="34" charset="0"/>
                <a:cs typeface="Calibri" panose="020F0502020204030204" pitchFamily="34" charset="0"/>
              </a:rPr>
              <a:t> : paiement d’une </a:t>
            </a:r>
            <a:r>
              <a:rPr lang="fr-FR" sz="2000" b="1" dirty="0">
                <a:latin typeface="Calibri" panose="020F0502020204030204" pitchFamily="34" charset="0"/>
                <a:cs typeface="Calibri" panose="020F0502020204030204" pitchFamily="34" charset="0"/>
              </a:rPr>
              <a:t>contribution forfaitaire</a:t>
            </a:r>
            <a:r>
              <a:rPr lang="fr-FR" sz="2000" dirty="0">
                <a:latin typeface="Calibri" panose="020F0502020204030204" pitchFamily="34" charset="0"/>
                <a:cs typeface="Calibri" panose="020F0502020204030204" pitchFamily="34" charset="0"/>
              </a:rPr>
              <a:t> ne tenant compte ni du nombre de BOE, ni des dépenses réalisées.</a:t>
            </a: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lang="fr-FR" sz="2000" dirty="0">
                <a:latin typeface="Calibri" panose="020F0502020204030204" pitchFamily="34" charset="0"/>
                <a:cs typeface="Calibri" panose="020F0502020204030204" pitchFamily="34" charset="0"/>
              </a:rPr>
              <a:t>La contribution est </a:t>
            </a:r>
            <a:r>
              <a:rPr lang="fr-FR" sz="2000" b="1" dirty="0">
                <a:latin typeface="Calibri" panose="020F0502020204030204" pitchFamily="34" charset="0"/>
                <a:cs typeface="Calibri" panose="020F0502020204030204" pitchFamily="34" charset="0"/>
              </a:rPr>
              <a:t>payable avant la fin de campagne de déclaration</a:t>
            </a:r>
            <a:r>
              <a:rPr lang="fr-FR" sz="2000" dirty="0">
                <a:latin typeface="Calibri" panose="020F0502020204030204" pitchFamily="34" charset="0"/>
                <a:cs typeface="Calibri" panose="020F0502020204030204" pitchFamily="34" charset="0"/>
              </a:rPr>
              <a:t>.</a:t>
            </a:r>
            <a:endParaRPr kumimoji="0" lang="fr-FR" sz="2000" b="0" i="0" u="none" strike="noStrike" kern="1200" cap="none" spc="0" normalizeH="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1070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DD8BCC-7101-466A-A661-A44350E3093E}"/>
              </a:ext>
            </a:extLst>
          </p:cNvPr>
          <p:cNvSpPr>
            <a:spLocks noGrp="1"/>
          </p:cNvSpPr>
          <p:nvPr>
            <p:ph type="title"/>
          </p:nvPr>
        </p:nvSpPr>
        <p:spPr>
          <a:xfrm>
            <a:off x="3713282" y="1196752"/>
            <a:ext cx="5726481" cy="458502"/>
          </a:xfrm>
        </p:spPr>
        <p:txBody>
          <a:bodyPr/>
          <a:lstStyle/>
          <a:p>
            <a:r>
              <a:rPr lang="fr-FR" sz="2000" b="1" dirty="0">
                <a:solidFill>
                  <a:srgbClr val="00ADD6"/>
                </a:solidFill>
                <a:latin typeface="Calibri" panose="020F0502020204030204" pitchFamily="34" charset="0"/>
                <a:cs typeface="Calibri" panose="020F0502020204030204" pitchFamily="34" charset="0"/>
              </a:rPr>
              <a:t>Exemples d’attestation conforme de sous-traitance</a:t>
            </a:r>
          </a:p>
        </p:txBody>
      </p:sp>
      <p:pic>
        <p:nvPicPr>
          <p:cNvPr id="6" name="Image 5">
            <a:extLst>
              <a:ext uri="{FF2B5EF4-FFF2-40B4-BE49-F238E27FC236}">
                <a16:creationId xmlns:a16="http://schemas.microsoft.com/office/drawing/2014/main" id="{9F82F0DB-3375-428E-97B0-33B23F8695D4}"/>
              </a:ext>
            </a:extLst>
          </p:cNvPr>
          <p:cNvPicPr>
            <a:picLocks noChangeAspect="1"/>
          </p:cNvPicPr>
          <p:nvPr/>
        </p:nvPicPr>
        <p:blipFill>
          <a:blip r:embed="rId3"/>
          <a:stretch>
            <a:fillRect/>
          </a:stretch>
        </p:blipFill>
        <p:spPr>
          <a:xfrm>
            <a:off x="450926" y="2348880"/>
            <a:ext cx="4604208" cy="1728192"/>
          </a:xfrm>
          <a:prstGeom prst="rect">
            <a:avLst/>
          </a:prstGeom>
        </p:spPr>
      </p:pic>
      <p:pic>
        <p:nvPicPr>
          <p:cNvPr id="10" name="Image 9">
            <a:extLst>
              <a:ext uri="{FF2B5EF4-FFF2-40B4-BE49-F238E27FC236}">
                <a16:creationId xmlns:a16="http://schemas.microsoft.com/office/drawing/2014/main" id="{8883950F-B824-484B-A308-73ED23F35F72}"/>
              </a:ext>
            </a:extLst>
          </p:cNvPr>
          <p:cNvPicPr>
            <a:picLocks noChangeAspect="1"/>
          </p:cNvPicPr>
          <p:nvPr/>
        </p:nvPicPr>
        <p:blipFill>
          <a:blip r:embed="rId4"/>
          <a:stretch>
            <a:fillRect/>
          </a:stretch>
        </p:blipFill>
        <p:spPr>
          <a:xfrm>
            <a:off x="5879976" y="1655254"/>
            <a:ext cx="5040560" cy="3789970"/>
          </a:xfrm>
          <a:prstGeom prst="rect">
            <a:avLst/>
          </a:prstGeom>
        </p:spPr>
      </p:pic>
      <p:sp>
        <p:nvSpPr>
          <p:cNvPr id="3" name="Espace réservé du numéro de diapositive 2">
            <a:extLst>
              <a:ext uri="{FF2B5EF4-FFF2-40B4-BE49-F238E27FC236}">
                <a16:creationId xmlns:a16="http://schemas.microsoft.com/office/drawing/2014/main" id="{9059B4C0-76B0-4CD9-BCC6-BBAFC2875D1E}"/>
              </a:ext>
            </a:extLst>
          </p:cNvPr>
          <p:cNvSpPr>
            <a:spLocks noGrp="1"/>
          </p:cNvSpPr>
          <p:nvPr>
            <p:ph type="sldNum" sz="quarter" idx="10"/>
          </p:nvPr>
        </p:nvSpPr>
        <p:spPr>
          <a:xfrm>
            <a:off x="3359696" y="5958455"/>
            <a:ext cx="2743200" cy="365125"/>
          </a:xfrm>
        </p:spPr>
        <p:txBody>
          <a:bodyPr/>
          <a:lstStyle/>
          <a:p>
            <a:fld id="{437D0B57-7CC7-4CCE-98F6-30C4D7880FC3}" type="slidenum">
              <a:rPr lang="fr-FR" smtClean="0"/>
              <a:pPr/>
              <a:t>50</a:t>
            </a:fld>
            <a:endParaRPr lang="fr-FR" dirty="0"/>
          </a:p>
        </p:txBody>
      </p:sp>
    </p:spTree>
    <p:extLst>
      <p:ext uri="{BB962C8B-B14F-4D97-AF65-F5344CB8AC3E}">
        <p14:creationId xmlns:p14="http://schemas.microsoft.com/office/powerpoint/2010/main" val="9819082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a:extLst>
              <a:ext uri="{FF2B5EF4-FFF2-40B4-BE49-F238E27FC236}">
                <a16:creationId xmlns:a16="http://schemas.microsoft.com/office/drawing/2014/main" id="{886D8C78-2BC2-43B8-9CA2-6697D7AC8189}"/>
              </a:ext>
            </a:extLst>
          </p:cNvPr>
          <p:cNvSpPr txBox="1"/>
          <p:nvPr/>
        </p:nvSpPr>
        <p:spPr>
          <a:xfrm>
            <a:off x="4583832" y="6453336"/>
            <a:ext cx="328936" cy="261610"/>
          </a:xfrm>
          <a:prstGeom prst="rect">
            <a:avLst/>
          </a:prstGeom>
          <a:noFill/>
        </p:spPr>
        <p:txBody>
          <a:bodyPr wrap="none" rtlCol="0">
            <a:spAutoFit/>
          </a:bodyPr>
          <a:lstStyle/>
          <a:p>
            <a:r>
              <a:rPr lang="fr-FR" sz="1100" dirty="0">
                <a:latin typeface="Calibri" panose="020F0502020204030204" pitchFamily="34" charset="0"/>
                <a:cs typeface="Calibri" panose="020F0502020204030204" pitchFamily="34" charset="0"/>
              </a:rPr>
              <a:t>51</a:t>
            </a:r>
          </a:p>
        </p:txBody>
      </p:sp>
      <p:pic>
        <p:nvPicPr>
          <p:cNvPr id="4" name="Image 3">
            <a:extLst>
              <a:ext uri="{FF2B5EF4-FFF2-40B4-BE49-F238E27FC236}">
                <a16:creationId xmlns:a16="http://schemas.microsoft.com/office/drawing/2014/main" id="{08CB921F-E9D2-31B6-CF89-2C814A7AEB65}"/>
              </a:ext>
            </a:extLst>
          </p:cNvPr>
          <p:cNvPicPr>
            <a:picLocks noChangeAspect="1"/>
          </p:cNvPicPr>
          <p:nvPr/>
        </p:nvPicPr>
        <p:blipFill>
          <a:blip r:embed="rId3"/>
          <a:stretch>
            <a:fillRect/>
          </a:stretch>
        </p:blipFill>
        <p:spPr>
          <a:xfrm>
            <a:off x="0" y="-171400"/>
            <a:ext cx="10992544" cy="6264696"/>
          </a:xfrm>
          <a:prstGeom prst="rect">
            <a:avLst/>
          </a:prstGeom>
        </p:spPr>
      </p:pic>
      <p:sp>
        <p:nvSpPr>
          <p:cNvPr id="6" name="Flèche : gauche 5">
            <a:extLst>
              <a:ext uri="{FF2B5EF4-FFF2-40B4-BE49-F238E27FC236}">
                <a16:creationId xmlns:a16="http://schemas.microsoft.com/office/drawing/2014/main" id="{AFBFC5BC-B169-B052-5010-8AC07CA0F398}"/>
              </a:ext>
            </a:extLst>
          </p:cNvPr>
          <p:cNvSpPr/>
          <p:nvPr/>
        </p:nvSpPr>
        <p:spPr>
          <a:xfrm>
            <a:off x="10992544" y="3268206"/>
            <a:ext cx="738000" cy="18000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32352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a:extLst>
              <a:ext uri="{FF2B5EF4-FFF2-40B4-BE49-F238E27FC236}">
                <a16:creationId xmlns:a16="http://schemas.microsoft.com/office/drawing/2014/main" id="{A7783348-2BD6-4602-A520-04F75275D820}"/>
              </a:ext>
            </a:extLst>
          </p:cNvPr>
          <p:cNvGraphicFramePr/>
          <p:nvPr>
            <p:extLst>
              <p:ext uri="{D42A27DB-BD31-4B8C-83A1-F6EECF244321}">
                <p14:modId xmlns:p14="http://schemas.microsoft.com/office/powerpoint/2010/main" val="887389881"/>
              </p:ext>
            </p:extLst>
          </p:nvPr>
        </p:nvGraphicFramePr>
        <p:xfrm>
          <a:off x="2639616" y="764704"/>
          <a:ext cx="8066315" cy="5017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numéro de diapositive 2">
            <a:extLst>
              <a:ext uri="{FF2B5EF4-FFF2-40B4-BE49-F238E27FC236}">
                <a16:creationId xmlns:a16="http://schemas.microsoft.com/office/drawing/2014/main" id="{52A47E08-4E46-4CA8-8AF2-19BD36181766}"/>
              </a:ext>
            </a:extLst>
          </p:cNvPr>
          <p:cNvSpPr>
            <a:spLocks noGrp="1"/>
          </p:cNvSpPr>
          <p:nvPr>
            <p:ph type="sldNum" sz="quarter" idx="10"/>
          </p:nvPr>
        </p:nvSpPr>
        <p:spPr>
          <a:xfrm>
            <a:off x="4223792" y="6340836"/>
            <a:ext cx="2743200" cy="365125"/>
          </a:xfrm>
        </p:spPr>
        <p:txBody>
          <a:bodyPr/>
          <a:lstStyle/>
          <a:p>
            <a:fld id="{437D0B57-7CC7-4CCE-98F6-30C4D7880FC3}" type="slidenum">
              <a:rPr lang="fr-FR" smtClean="0"/>
              <a:pPr/>
              <a:t>52</a:t>
            </a:fld>
            <a:endParaRPr lang="fr-FR" dirty="0"/>
          </a:p>
        </p:txBody>
      </p:sp>
    </p:spTree>
    <p:extLst>
      <p:ext uri="{BB962C8B-B14F-4D97-AF65-F5344CB8AC3E}">
        <p14:creationId xmlns:p14="http://schemas.microsoft.com/office/powerpoint/2010/main" val="4959736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59FFAE9-104A-4B64-9423-FC8746D4E991}"/>
              </a:ext>
            </a:extLst>
          </p:cNvPr>
          <p:cNvSpPr txBox="1"/>
          <p:nvPr/>
        </p:nvSpPr>
        <p:spPr>
          <a:xfrm>
            <a:off x="3790887" y="444930"/>
            <a:ext cx="6557489" cy="923330"/>
          </a:xfrm>
          <a:prstGeom prst="rect">
            <a:avLst/>
          </a:prstGeom>
          <a:noFill/>
        </p:spPr>
        <p:txBody>
          <a:bodyPr wrap="square" rtlCol="0">
            <a:spAutoFit/>
          </a:bodyPr>
          <a:lstStyle/>
          <a:p>
            <a:pPr algn="just"/>
            <a:r>
              <a:rPr lang="fr-FR" dirty="0">
                <a:solidFill>
                  <a:srgbClr val="00ADD6"/>
                </a:solidFill>
                <a:latin typeface="Calibri" panose="020F0502020204030204" pitchFamily="34" charset="0"/>
                <a:cs typeface="Calibri" panose="020F0502020204030204" pitchFamily="34" charset="0"/>
              </a:rPr>
              <a:t>2- Dépenses déductibles affectées à des mesures adaptées en vue de faciliter l’accueil, l’insertion ou le maintien dans l’emploi des personnes handicapées.</a:t>
            </a:r>
          </a:p>
        </p:txBody>
      </p:sp>
      <p:sp>
        <p:nvSpPr>
          <p:cNvPr id="3" name="ZoneTexte 2">
            <a:extLst>
              <a:ext uri="{FF2B5EF4-FFF2-40B4-BE49-F238E27FC236}">
                <a16:creationId xmlns:a16="http://schemas.microsoft.com/office/drawing/2014/main" id="{AFF40E09-E623-47FD-B19D-1458133D0C9F}"/>
              </a:ext>
            </a:extLst>
          </p:cNvPr>
          <p:cNvSpPr txBox="1"/>
          <p:nvPr/>
        </p:nvSpPr>
        <p:spPr>
          <a:xfrm>
            <a:off x="3935760" y="2460290"/>
            <a:ext cx="7388003" cy="3970318"/>
          </a:xfrm>
          <a:prstGeom prst="rect">
            <a:avLst/>
          </a:prstGeom>
          <a:noFill/>
        </p:spPr>
        <p:txBody>
          <a:bodyPr wrap="square" rtlCol="0">
            <a:spAutoFit/>
          </a:bodyPr>
          <a:lstStyle/>
          <a:p>
            <a:pPr marL="342900" indent="-342900">
              <a:buFont typeface="+mj-lt"/>
              <a:buAutoNum type="alphaLcParenR"/>
            </a:pPr>
            <a:r>
              <a:rPr lang="fr-FR" sz="1400" b="1" dirty="0">
                <a:latin typeface="Calibri" panose="020F0502020204030204" pitchFamily="34" charset="0"/>
                <a:cs typeface="Calibri" panose="020F0502020204030204" pitchFamily="34" charset="0"/>
              </a:rPr>
              <a:t>Réalisation de diagnostics et de travaux </a:t>
            </a:r>
            <a:r>
              <a:rPr lang="fr-FR" sz="1400" dirty="0">
                <a:latin typeface="Calibri" panose="020F0502020204030204" pitchFamily="34" charset="0"/>
                <a:cs typeface="Calibri" panose="020F0502020204030204" pitchFamily="34" charset="0"/>
              </a:rPr>
              <a:t>afin de rendre les locaux professionnels de l’employeur accessibles aux BOE. Travaux à effectuer à usage exclusif des personnels BOE.</a:t>
            </a:r>
          </a:p>
          <a:p>
            <a:pPr marL="342900" indent="-342900">
              <a:buFont typeface="+mj-lt"/>
              <a:buAutoNum type="alphaLcParenR"/>
            </a:pPr>
            <a:endParaRPr lang="fr-FR" sz="1400" dirty="0">
              <a:latin typeface="Calibri" panose="020F0502020204030204" pitchFamily="34" charset="0"/>
              <a:cs typeface="Calibri" panose="020F0502020204030204" pitchFamily="34" charset="0"/>
            </a:endParaRPr>
          </a:p>
          <a:p>
            <a:pPr marL="342900" indent="-342900">
              <a:buFont typeface="+mj-lt"/>
              <a:buAutoNum type="alphaLcParenR"/>
            </a:pPr>
            <a:r>
              <a:rPr lang="fr-FR" sz="1400" b="1" dirty="0">
                <a:latin typeface="Calibri" panose="020F0502020204030204" pitchFamily="34" charset="0"/>
                <a:cs typeface="Calibri" panose="020F0502020204030204" pitchFamily="34" charset="0"/>
              </a:rPr>
              <a:t>Actions de maintien dans l’emploi ou de reconversion professionnelle de BOE </a:t>
            </a:r>
            <a:r>
              <a:rPr lang="fr-FR" sz="1400" dirty="0">
                <a:latin typeface="Calibri" panose="020F0502020204030204" pitchFamily="34" charset="0"/>
                <a:cs typeface="Calibri" panose="020F0502020204030204" pitchFamily="34" charset="0"/>
              </a:rPr>
              <a:t>par la mise en œuvre de moyens humains, techniques et organisationnels compensatoires à la situation de handicap, à l’exception des dépenses déjà prises en charge ou faisant l’objet d’aides financières délivrées par d’autres organismes.</a:t>
            </a:r>
          </a:p>
          <a:p>
            <a:pPr marL="342900" indent="-342900">
              <a:buFont typeface="+mj-lt"/>
              <a:buAutoNum type="alphaLcParenR"/>
            </a:pPr>
            <a:endParaRPr lang="fr-FR" sz="1400" dirty="0">
              <a:latin typeface="Calibri" panose="020F0502020204030204" pitchFamily="34" charset="0"/>
              <a:cs typeface="Calibri" panose="020F0502020204030204" pitchFamily="34" charset="0"/>
            </a:endParaRPr>
          </a:p>
          <a:p>
            <a:pPr marL="342900" indent="-342900">
              <a:buFont typeface="+mj-lt"/>
              <a:buAutoNum type="alphaLcParenR"/>
            </a:pPr>
            <a:r>
              <a:rPr lang="fr-FR" sz="1400" b="1" dirty="0">
                <a:latin typeface="Calibri" panose="020F0502020204030204" pitchFamily="34" charset="0"/>
                <a:cs typeface="Calibri" panose="020F0502020204030204" pitchFamily="34" charset="0"/>
              </a:rPr>
              <a:t>Prestation d’accompagnement des BOE</a:t>
            </a:r>
            <a:r>
              <a:rPr lang="fr-FR" sz="1400" dirty="0">
                <a:latin typeface="Calibri" panose="020F0502020204030204" pitchFamily="34" charset="0"/>
                <a:cs typeface="Calibri" panose="020F0502020204030204" pitchFamily="34" charset="0"/>
              </a:rPr>
              <a:t>, actions de sensibilisation et de formation des agents publics afin de favoriser la prise de poste et le maintien dans l’emploi BOE</a:t>
            </a:r>
          </a:p>
          <a:p>
            <a:pPr marL="342900" indent="-342900">
              <a:buFont typeface="+mj-lt"/>
              <a:buAutoNum type="alphaLcParenR"/>
            </a:pPr>
            <a:endParaRPr lang="fr-FR" sz="1400" dirty="0">
              <a:latin typeface="Calibri" panose="020F0502020204030204" pitchFamily="34" charset="0"/>
              <a:cs typeface="Calibri" panose="020F0502020204030204" pitchFamily="34" charset="0"/>
            </a:endParaRPr>
          </a:p>
          <a:p>
            <a:pPr marL="342900" indent="-342900">
              <a:buFont typeface="+mj-lt"/>
              <a:buAutoNum type="alphaLcParenR"/>
            </a:pPr>
            <a:r>
              <a:rPr lang="fr-FR" sz="1400" b="1" dirty="0">
                <a:latin typeface="Calibri" panose="020F0502020204030204" pitchFamily="34" charset="0"/>
                <a:cs typeface="Calibri" panose="020F0502020204030204" pitchFamily="34" charset="0"/>
              </a:rPr>
              <a:t>Aménagements des postes de travail </a:t>
            </a:r>
            <a:r>
              <a:rPr lang="fr-FR" sz="1400" dirty="0">
                <a:latin typeface="Calibri" panose="020F0502020204030204" pitchFamily="34" charset="0"/>
                <a:cs typeface="Calibri" panose="020F0502020204030204" pitchFamily="34" charset="0"/>
              </a:rPr>
              <a:t>réalisés pour </a:t>
            </a:r>
            <a:r>
              <a:rPr lang="fr-FR" sz="1400" b="1" dirty="0">
                <a:latin typeface="Calibri" panose="020F0502020204030204" pitchFamily="34" charset="0"/>
                <a:cs typeface="Calibri" panose="020F0502020204030204" pitchFamily="34" charset="0"/>
              </a:rPr>
              <a:t>maintenir dans l’emploi des agents reconnus inaptes</a:t>
            </a:r>
            <a:r>
              <a:rPr lang="fr-FR" sz="1400" dirty="0">
                <a:latin typeface="Calibri" panose="020F0502020204030204" pitchFamily="34" charset="0"/>
                <a:cs typeface="Calibri" panose="020F0502020204030204" pitchFamily="34" charset="0"/>
              </a:rPr>
              <a:t> à l’exercice de leurs fonctions. Deux critères pour pouvoir déduire ces dépenses :</a:t>
            </a:r>
          </a:p>
          <a:p>
            <a:pPr marL="800100" lvl="1" indent="-342900">
              <a:buFont typeface="+mj-lt"/>
              <a:buAutoNum type="arabicPeriod"/>
            </a:pPr>
            <a:r>
              <a:rPr lang="fr-FR" sz="1400" dirty="0">
                <a:latin typeface="Calibri" panose="020F0502020204030204" pitchFamily="34" charset="0"/>
                <a:cs typeface="Calibri" panose="020F0502020204030204" pitchFamily="34" charset="0"/>
              </a:rPr>
              <a:t>Critère de montant : minimum de 10% du traitement brut annuel minimum servi à un agent occupant à temps complet un emploi public au 31/12/2023</a:t>
            </a:r>
          </a:p>
          <a:p>
            <a:pPr marL="800100" lvl="1" indent="-342900">
              <a:buFont typeface="+mj-lt"/>
              <a:buAutoNum type="arabicPeriod"/>
            </a:pPr>
            <a:r>
              <a:rPr lang="fr-FR" sz="1400" dirty="0">
                <a:latin typeface="Calibri" panose="020F0502020204030204" pitchFamily="34" charset="0"/>
                <a:cs typeface="Calibri" panose="020F0502020204030204" pitchFamily="34" charset="0"/>
              </a:rPr>
              <a:t>Critère de personne concernée : agent reconnu inapte statutairement mais non reconnu comme BOE</a:t>
            </a:r>
          </a:p>
        </p:txBody>
      </p:sp>
      <p:sp>
        <p:nvSpPr>
          <p:cNvPr id="5" name="Espace réservé du numéro de diapositive 4">
            <a:extLst>
              <a:ext uri="{FF2B5EF4-FFF2-40B4-BE49-F238E27FC236}">
                <a16:creationId xmlns:a16="http://schemas.microsoft.com/office/drawing/2014/main" id="{33289042-6D78-4E44-AFBE-73160F8C6AA5}"/>
              </a:ext>
            </a:extLst>
          </p:cNvPr>
          <p:cNvSpPr>
            <a:spLocks noGrp="1"/>
          </p:cNvSpPr>
          <p:nvPr>
            <p:ph type="sldNum" sz="quarter" idx="10"/>
          </p:nvPr>
        </p:nvSpPr>
        <p:spPr/>
        <p:txBody>
          <a:bodyPr/>
          <a:lstStyle/>
          <a:p>
            <a:fld id="{437D0B57-7CC7-4CCE-98F6-30C4D7880FC3}" type="slidenum">
              <a:rPr lang="fr-FR" smtClean="0"/>
              <a:pPr/>
              <a:t>53</a:t>
            </a:fld>
            <a:endParaRPr lang="fr-FR" dirty="0"/>
          </a:p>
        </p:txBody>
      </p:sp>
    </p:spTree>
    <p:extLst>
      <p:ext uri="{BB962C8B-B14F-4D97-AF65-F5344CB8AC3E}">
        <p14:creationId xmlns:p14="http://schemas.microsoft.com/office/powerpoint/2010/main" val="42574926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60CB22-82C0-4080-B841-8759FC053459}"/>
              </a:ext>
            </a:extLst>
          </p:cNvPr>
          <p:cNvSpPr>
            <a:spLocks noGrp="1"/>
          </p:cNvSpPr>
          <p:nvPr>
            <p:ph type="title"/>
          </p:nvPr>
        </p:nvSpPr>
        <p:spPr>
          <a:xfrm>
            <a:off x="3674546" y="1052736"/>
            <a:ext cx="6381894" cy="602518"/>
          </a:xfrm>
        </p:spPr>
        <p:txBody>
          <a:bodyPr/>
          <a:lstStyle/>
          <a:p>
            <a:r>
              <a:rPr lang="fr-FR" sz="2400" b="1" dirty="0">
                <a:solidFill>
                  <a:srgbClr val="00B0F0"/>
                </a:solidFill>
                <a:latin typeface="Calibri" panose="020F0502020204030204" pitchFamily="34" charset="0"/>
                <a:cs typeface="Calibri" panose="020F0502020204030204" pitchFamily="34" charset="0"/>
              </a:rPr>
              <a:t>Exemples de justificatifs de dépenses déductibles</a:t>
            </a:r>
          </a:p>
        </p:txBody>
      </p:sp>
      <p:pic>
        <p:nvPicPr>
          <p:cNvPr id="9" name="Image 8">
            <a:extLst>
              <a:ext uri="{FF2B5EF4-FFF2-40B4-BE49-F238E27FC236}">
                <a16:creationId xmlns:a16="http://schemas.microsoft.com/office/drawing/2014/main" id="{B587C467-4319-4BF8-81C5-0C06096DC00F}"/>
              </a:ext>
            </a:extLst>
          </p:cNvPr>
          <p:cNvPicPr>
            <a:picLocks noChangeAspect="1"/>
          </p:cNvPicPr>
          <p:nvPr/>
        </p:nvPicPr>
        <p:blipFill>
          <a:blip r:embed="rId3"/>
          <a:stretch>
            <a:fillRect/>
          </a:stretch>
        </p:blipFill>
        <p:spPr>
          <a:xfrm>
            <a:off x="3431704" y="2460674"/>
            <a:ext cx="4583832" cy="2768526"/>
          </a:xfrm>
          <a:prstGeom prst="rect">
            <a:avLst/>
          </a:prstGeom>
        </p:spPr>
      </p:pic>
      <p:sp>
        <p:nvSpPr>
          <p:cNvPr id="10" name="ZoneTexte 9">
            <a:extLst>
              <a:ext uri="{FF2B5EF4-FFF2-40B4-BE49-F238E27FC236}">
                <a16:creationId xmlns:a16="http://schemas.microsoft.com/office/drawing/2014/main" id="{D5FA5560-D07D-4DB9-B2D6-7082172453B5}"/>
              </a:ext>
            </a:extLst>
          </p:cNvPr>
          <p:cNvSpPr txBox="1"/>
          <p:nvPr/>
        </p:nvSpPr>
        <p:spPr>
          <a:xfrm>
            <a:off x="6004005" y="2474893"/>
            <a:ext cx="2075447" cy="738664"/>
          </a:xfrm>
          <a:prstGeom prst="rect">
            <a:avLst/>
          </a:prstGeom>
          <a:noFill/>
        </p:spPr>
        <p:txBody>
          <a:bodyPr wrap="square" rtlCol="0">
            <a:spAutoFit/>
          </a:bodyPr>
          <a:lstStyle/>
          <a:p>
            <a:r>
              <a:rPr lang="fr-FR" sz="1400" dirty="0">
                <a:solidFill>
                  <a:schemeClr val="accent6"/>
                </a:solidFill>
                <a:latin typeface="Calibri" panose="020F0502020204030204" pitchFamily="34" charset="0"/>
                <a:cs typeface="Calibri" panose="020F0502020204030204" pitchFamily="34" charset="0"/>
              </a:rPr>
              <a:t>Aménagement de poste reconnu inapte suite à une prescription médicale</a:t>
            </a:r>
          </a:p>
        </p:txBody>
      </p:sp>
      <p:pic>
        <p:nvPicPr>
          <p:cNvPr id="16" name="Image 15">
            <a:extLst>
              <a:ext uri="{FF2B5EF4-FFF2-40B4-BE49-F238E27FC236}">
                <a16:creationId xmlns:a16="http://schemas.microsoft.com/office/drawing/2014/main" id="{07BD0B35-E2B2-4EDD-A7E8-9964155A2282}"/>
              </a:ext>
            </a:extLst>
          </p:cNvPr>
          <p:cNvPicPr>
            <a:picLocks noChangeAspect="1"/>
          </p:cNvPicPr>
          <p:nvPr/>
        </p:nvPicPr>
        <p:blipFill>
          <a:blip r:embed="rId4"/>
          <a:stretch>
            <a:fillRect/>
          </a:stretch>
        </p:blipFill>
        <p:spPr>
          <a:xfrm>
            <a:off x="8184232" y="2460674"/>
            <a:ext cx="3744416" cy="2552502"/>
          </a:xfrm>
          <a:prstGeom prst="rect">
            <a:avLst/>
          </a:prstGeom>
        </p:spPr>
      </p:pic>
      <p:pic>
        <p:nvPicPr>
          <p:cNvPr id="18" name="Image 17">
            <a:extLst>
              <a:ext uri="{FF2B5EF4-FFF2-40B4-BE49-F238E27FC236}">
                <a16:creationId xmlns:a16="http://schemas.microsoft.com/office/drawing/2014/main" id="{FCC059AA-9365-41A0-A1A2-9748AB0EAE61}"/>
              </a:ext>
            </a:extLst>
          </p:cNvPr>
          <p:cNvPicPr>
            <a:picLocks noChangeAspect="1"/>
          </p:cNvPicPr>
          <p:nvPr/>
        </p:nvPicPr>
        <p:blipFill>
          <a:blip r:embed="rId5"/>
          <a:stretch>
            <a:fillRect/>
          </a:stretch>
        </p:blipFill>
        <p:spPr>
          <a:xfrm>
            <a:off x="4855175" y="5229200"/>
            <a:ext cx="6209377" cy="1831120"/>
          </a:xfrm>
          <a:prstGeom prst="rect">
            <a:avLst/>
          </a:prstGeom>
        </p:spPr>
      </p:pic>
      <p:sp>
        <p:nvSpPr>
          <p:cNvPr id="19" name="ZoneTexte 18">
            <a:extLst>
              <a:ext uri="{FF2B5EF4-FFF2-40B4-BE49-F238E27FC236}">
                <a16:creationId xmlns:a16="http://schemas.microsoft.com/office/drawing/2014/main" id="{CD841E0A-6AC3-46C7-B8CB-0A72D162B664}"/>
              </a:ext>
            </a:extLst>
          </p:cNvPr>
          <p:cNvSpPr txBox="1"/>
          <p:nvPr/>
        </p:nvSpPr>
        <p:spPr>
          <a:xfrm>
            <a:off x="10182437" y="3259871"/>
            <a:ext cx="1760964" cy="954107"/>
          </a:xfrm>
          <a:prstGeom prst="rect">
            <a:avLst/>
          </a:prstGeom>
          <a:noFill/>
        </p:spPr>
        <p:txBody>
          <a:bodyPr wrap="square" rtlCol="0">
            <a:spAutoFit/>
          </a:bodyPr>
          <a:lstStyle/>
          <a:p>
            <a:pPr algn="ctr"/>
            <a:r>
              <a:rPr lang="fr-FR" sz="1400" dirty="0">
                <a:solidFill>
                  <a:schemeClr val="accent6"/>
                </a:solidFill>
                <a:latin typeface="Calibri" panose="020F0502020204030204" pitchFamily="34" charset="0"/>
                <a:cs typeface="Calibri" panose="020F0502020204030204" pitchFamily="34" charset="0"/>
              </a:rPr>
              <a:t>Prestation d’accompagnement des BOE via une formation</a:t>
            </a:r>
          </a:p>
        </p:txBody>
      </p:sp>
      <p:sp>
        <p:nvSpPr>
          <p:cNvPr id="20" name="ZoneTexte 19">
            <a:extLst>
              <a:ext uri="{FF2B5EF4-FFF2-40B4-BE49-F238E27FC236}">
                <a16:creationId xmlns:a16="http://schemas.microsoft.com/office/drawing/2014/main" id="{4E032829-B6C3-47E6-A086-FEC8436934AF}"/>
              </a:ext>
            </a:extLst>
          </p:cNvPr>
          <p:cNvSpPr txBox="1"/>
          <p:nvPr/>
        </p:nvSpPr>
        <p:spPr>
          <a:xfrm>
            <a:off x="2067885" y="5517232"/>
            <a:ext cx="2808312" cy="738664"/>
          </a:xfrm>
          <a:prstGeom prst="rect">
            <a:avLst/>
          </a:prstGeom>
          <a:noFill/>
        </p:spPr>
        <p:txBody>
          <a:bodyPr wrap="square" rtlCol="0">
            <a:spAutoFit/>
          </a:bodyPr>
          <a:lstStyle/>
          <a:p>
            <a:pPr algn="r"/>
            <a:r>
              <a:rPr lang="fr-FR" sz="1400" dirty="0">
                <a:solidFill>
                  <a:schemeClr val="accent6"/>
                </a:solidFill>
                <a:latin typeface="Calibri" panose="020F0502020204030204" pitchFamily="34" charset="0"/>
                <a:cs typeface="Calibri" panose="020F0502020204030204" pitchFamily="34" charset="0"/>
              </a:rPr>
              <a:t>Action de maintien dans l’emploi via aides compensatoires à la situation d’handicap</a:t>
            </a:r>
          </a:p>
        </p:txBody>
      </p:sp>
      <p:sp>
        <p:nvSpPr>
          <p:cNvPr id="3" name="Espace réservé du numéro de diapositive 2">
            <a:extLst>
              <a:ext uri="{FF2B5EF4-FFF2-40B4-BE49-F238E27FC236}">
                <a16:creationId xmlns:a16="http://schemas.microsoft.com/office/drawing/2014/main" id="{737BB1BB-B6CE-43DF-9D73-BEDA0C8B204D}"/>
              </a:ext>
            </a:extLst>
          </p:cNvPr>
          <p:cNvSpPr>
            <a:spLocks noGrp="1"/>
          </p:cNvSpPr>
          <p:nvPr>
            <p:ph type="sldNum" sz="quarter" idx="10"/>
          </p:nvPr>
        </p:nvSpPr>
        <p:spPr>
          <a:xfrm>
            <a:off x="1631504" y="6419874"/>
            <a:ext cx="2743200" cy="365125"/>
          </a:xfrm>
        </p:spPr>
        <p:txBody>
          <a:bodyPr/>
          <a:lstStyle/>
          <a:p>
            <a:fld id="{437D0B57-7CC7-4CCE-98F6-30C4D7880FC3}" type="slidenum">
              <a:rPr lang="fr-FR" smtClean="0"/>
              <a:pPr/>
              <a:t>54</a:t>
            </a:fld>
            <a:endParaRPr lang="fr-FR" dirty="0"/>
          </a:p>
        </p:txBody>
      </p:sp>
    </p:spTree>
    <p:extLst>
      <p:ext uri="{BB962C8B-B14F-4D97-AF65-F5344CB8AC3E}">
        <p14:creationId xmlns:p14="http://schemas.microsoft.com/office/powerpoint/2010/main" val="15912237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oneTexte 27">
            <a:extLst>
              <a:ext uri="{FF2B5EF4-FFF2-40B4-BE49-F238E27FC236}">
                <a16:creationId xmlns:a16="http://schemas.microsoft.com/office/drawing/2014/main" id="{3C0B1A21-FBB9-4869-8A4E-5F7EA1444BEC}"/>
              </a:ext>
            </a:extLst>
          </p:cNvPr>
          <p:cNvSpPr txBox="1"/>
          <p:nvPr/>
        </p:nvSpPr>
        <p:spPr>
          <a:xfrm>
            <a:off x="5375920" y="6334780"/>
            <a:ext cx="328936" cy="261610"/>
          </a:xfrm>
          <a:prstGeom prst="rect">
            <a:avLst/>
          </a:prstGeom>
          <a:noFill/>
        </p:spPr>
        <p:txBody>
          <a:bodyPr wrap="none" rtlCol="0">
            <a:spAutoFit/>
          </a:bodyPr>
          <a:lstStyle/>
          <a:p>
            <a:r>
              <a:rPr lang="fr-FR" sz="1100" dirty="0">
                <a:latin typeface="Calibri" panose="020F0502020204030204" pitchFamily="34" charset="0"/>
                <a:cs typeface="Calibri" panose="020F0502020204030204" pitchFamily="34" charset="0"/>
              </a:rPr>
              <a:t>54</a:t>
            </a:r>
          </a:p>
        </p:txBody>
      </p:sp>
      <p:pic>
        <p:nvPicPr>
          <p:cNvPr id="3" name="Image 2">
            <a:extLst>
              <a:ext uri="{FF2B5EF4-FFF2-40B4-BE49-F238E27FC236}">
                <a16:creationId xmlns:a16="http://schemas.microsoft.com/office/drawing/2014/main" id="{39AE81F0-5D5C-7C55-F0A8-10661985831B}"/>
              </a:ext>
            </a:extLst>
          </p:cNvPr>
          <p:cNvPicPr>
            <a:picLocks noChangeAspect="1"/>
          </p:cNvPicPr>
          <p:nvPr/>
        </p:nvPicPr>
        <p:blipFill>
          <a:blip r:embed="rId3"/>
          <a:stretch>
            <a:fillRect/>
          </a:stretch>
        </p:blipFill>
        <p:spPr>
          <a:xfrm>
            <a:off x="27777" y="-603448"/>
            <a:ext cx="11180791" cy="6552728"/>
          </a:xfrm>
          <a:prstGeom prst="rect">
            <a:avLst/>
          </a:prstGeom>
        </p:spPr>
      </p:pic>
      <p:sp>
        <p:nvSpPr>
          <p:cNvPr id="5" name="Flèche : gauche 4">
            <a:extLst>
              <a:ext uri="{FF2B5EF4-FFF2-40B4-BE49-F238E27FC236}">
                <a16:creationId xmlns:a16="http://schemas.microsoft.com/office/drawing/2014/main" id="{960C11E5-6DC2-56E2-D1B2-7D339E9A5009}"/>
              </a:ext>
            </a:extLst>
          </p:cNvPr>
          <p:cNvSpPr/>
          <p:nvPr/>
        </p:nvSpPr>
        <p:spPr>
          <a:xfrm>
            <a:off x="11199010" y="3789000"/>
            <a:ext cx="738000" cy="180000"/>
          </a:xfrm>
          <a:prstGeom prst="lef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highlight>
                <a:srgbClr val="00FF00"/>
              </a:highlight>
            </a:endParaRPr>
          </a:p>
        </p:txBody>
      </p:sp>
      <p:sp>
        <p:nvSpPr>
          <p:cNvPr id="6" name="Flèche : gauche 5">
            <a:extLst>
              <a:ext uri="{FF2B5EF4-FFF2-40B4-BE49-F238E27FC236}">
                <a16:creationId xmlns:a16="http://schemas.microsoft.com/office/drawing/2014/main" id="{C0D96FA5-9CF6-6FB0-D7D5-D2A440ECD671}"/>
              </a:ext>
            </a:extLst>
          </p:cNvPr>
          <p:cNvSpPr/>
          <p:nvPr/>
        </p:nvSpPr>
        <p:spPr>
          <a:xfrm>
            <a:off x="11199010" y="3969000"/>
            <a:ext cx="738000" cy="180000"/>
          </a:xfrm>
          <a:prstGeom prst="lef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highlight>
                <a:srgbClr val="00FF00"/>
              </a:highlight>
            </a:endParaRPr>
          </a:p>
        </p:txBody>
      </p:sp>
      <p:sp>
        <p:nvSpPr>
          <p:cNvPr id="7" name="Flèche : gauche 6">
            <a:extLst>
              <a:ext uri="{FF2B5EF4-FFF2-40B4-BE49-F238E27FC236}">
                <a16:creationId xmlns:a16="http://schemas.microsoft.com/office/drawing/2014/main" id="{942E0412-F9DB-C667-8C95-5906AA42FFEC}"/>
              </a:ext>
            </a:extLst>
          </p:cNvPr>
          <p:cNvSpPr/>
          <p:nvPr/>
        </p:nvSpPr>
        <p:spPr>
          <a:xfrm>
            <a:off x="11204679" y="3609000"/>
            <a:ext cx="738000" cy="180000"/>
          </a:xfrm>
          <a:prstGeom prst="lef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highlight>
                <a:srgbClr val="00FF00"/>
              </a:highlight>
            </a:endParaRPr>
          </a:p>
        </p:txBody>
      </p:sp>
      <p:sp>
        <p:nvSpPr>
          <p:cNvPr id="9" name="Flèche : gauche 8">
            <a:extLst>
              <a:ext uri="{FF2B5EF4-FFF2-40B4-BE49-F238E27FC236}">
                <a16:creationId xmlns:a16="http://schemas.microsoft.com/office/drawing/2014/main" id="{6F23F727-CC30-294F-60DD-5DAC64A67B44}"/>
              </a:ext>
            </a:extLst>
          </p:cNvPr>
          <p:cNvSpPr/>
          <p:nvPr/>
        </p:nvSpPr>
        <p:spPr>
          <a:xfrm>
            <a:off x="11208568" y="3429000"/>
            <a:ext cx="738000" cy="180000"/>
          </a:xfrm>
          <a:prstGeom prst="lef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highlight>
                <a:srgbClr val="00FF00"/>
              </a:highlight>
            </a:endParaRPr>
          </a:p>
        </p:txBody>
      </p:sp>
    </p:spTree>
    <p:extLst>
      <p:ext uri="{BB962C8B-B14F-4D97-AF65-F5344CB8AC3E}">
        <p14:creationId xmlns:p14="http://schemas.microsoft.com/office/powerpoint/2010/main" val="41884233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3E5CC1-3CA8-4E23-B62C-26409CA4DC66}"/>
              </a:ext>
            </a:extLst>
          </p:cNvPr>
          <p:cNvSpPr>
            <a:spLocks noGrp="1"/>
          </p:cNvSpPr>
          <p:nvPr>
            <p:ph type="title"/>
          </p:nvPr>
        </p:nvSpPr>
        <p:spPr>
          <a:xfrm>
            <a:off x="3681887" y="2564904"/>
            <a:ext cx="7098960" cy="1095903"/>
          </a:xfrm>
        </p:spPr>
        <p:txBody>
          <a:bodyPr/>
          <a:lstStyle/>
          <a:p>
            <a:r>
              <a:rPr lang="fr-FR" b="1" dirty="0">
                <a:solidFill>
                  <a:srgbClr val="00B0F0"/>
                </a:solidFill>
              </a:rPr>
              <a:t>La contribution exigible</a:t>
            </a:r>
          </a:p>
        </p:txBody>
      </p:sp>
      <p:sp>
        <p:nvSpPr>
          <p:cNvPr id="4" name="Espace réservé du numéro de diapositive 3">
            <a:extLst>
              <a:ext uri="{FF2B5EF4-FFF2-40B4-BE49-F238E27FC236}">
                <a16:creationId xmlns:a16="http://schemas.microsoft.com/office/drawing/2014/main" id="{CB42167D-4E09-42F6-AED7-6038E62867C9}"/>
              </a:ext>
            </a:extLst>
          </p:cNvPr>
          <p:cNvSpPr>
            <a:spLocks noGrp="1"/>
          </p:cNvSpPr>
          <p:nvPr>
            <p:ph type="sldNum" sz="quarter" idx="10"/>
          </p:nvPr>
        </p:nvSpPr>
        <p:spPr/>
        <p:txBody>
          <a:bodyPr/>
          <a:lstStyle/>
          <a:p>
            <a:fld id="{437D0B57-7CC7-4CCE-98F6-30C4D7880FC3}" type="slidenum">
              <a:rPr lang="fr-FR" smtClean="0"/>
              <a:pPr/>
              <a:t>56</a:t>
            </a:fld>
            <a:endParaRPr lang="fr-FR" dirty="0"/>
          </a:p>
        </p:txBody>
      </p:sp>
    </p:spTree>
    <p:extLst>
      <p:ext uri="{BB962C8B-B14F-4D97-AF65-F5344CB8AC3E}">
        <p14:creationId xmlns:p14="http://schemas.microsoft.com/office/powerpoint/2010/main" val="307292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3E5CC1-3CA8-4E23-B62C-26409CA4DC66}"/>
              </a:ext>
            </a:extLst>
          </p:cNvPr>
          <p:cNvSpPr>
            <a:spLocks noGrp="1"/>
          </p:cNvSpPr>
          <p:nvPr>
            <p:ph type="title"/>
          </p:nvPr>
        </p:nvSpPr>
        <p:spPr>
          <a:xfrm>
            <a:off x="3681887" y="2564904"/>
            <a:ext cx="7098960" cy="1095903"/>
          </a:xfrm>
        </p:spPr>
        <p:txBody>
          <a:bodyPr/>
          <a:lstStyle/>
          <a:p>
            <a:r>
              <a:rPr lang="fr-FR" b="1" dirty="0">
                <a:solidFill>
                  <a:srgbClr val="00ADD6"/>
                </a:solidFill>
              </a:rPr>
              <a:t>Calcul de la contribution exigible</a:t>
            </a:r>
          </a:p>
        </p:txBody>
      </p:sp>
      <p:sp>
        <p:nvSpPr>
          <p:cNvPr id="4" name="Espace réservé du numéro de diapositive 3">
            <a:extLst>
              <a:ext uri="{FF2B5EF4-FFF2-40B4-BE49-F238E27FC236}">
                <a16:creationId xmlns:a16="http://schemas.microsoft.com/office/drawing/2014/main" id="{CB42167D-4E09-42F6-AED7-6038E62867C9}"/>
              </a:ext>
            </a:extLst>
          </p:cNvPr>
          <p:cNvSpPr>
            <a:spLocks noGrp="1"/>
          </p:cNvSpPr>
          <p:nvPr>
            <p:ph type="sldNum" sz="quarter" idx="10"/>
          </p:nvPr>
        </p:nvSpPr>
        <p:spPr/>
        <p:txBody>
          <a:bodyPr/>
          <a:lstStyle/>
          <a:p>
            <a:fld id="{437D0B57-7CC7-4CCE-98F6-30C4D7880FC3}" type="slidenum">
              <a:rPr lang="fr-FR" smtClean="0"/>
              <a:pPr/>
              <a:t>57</a:t>
            </a:fld>
            <a:endParaRPr lang="fr-FR" dirty="0"/>
          </a:p>
        </p:txBody>
      </p:sp>
    </p:spTree>
    <p:extLst>
      <p:ext uri="{BB962C8B-B14F-4D97-AF65-F5344CB8AC3E}">
        <p14:creationId xmlns:p14="http://schemas.microsoft.com/office/powerpoint/2010/main" val="17009209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4D2EA59-1E22-42CD-9122-B9AEF986BBA8}"/>
              </a:ext>
            </a:extLst>
          </p:cNvPr>
          <p:cNvSpPr>
            <a:spLocks noGrp="1"/>
          </p:cNvSpPr>
          <p:nvPr>
            <p:ph type="sldNum" sz="quarter" idx="10"/>
          </p:nvPr>
        </p:nvSpPr>
        <p:spPr>
          <a:xfrm>
            <a:off x="5567562" y="5915818"/>
            <a:ext cx="432048" cy="395197"/>
          </a:xfrm>
        </p:spPr>
        <p:txBody>
          <a:bodyPr/>
          <a:lstStyle/>
          <a:p>
            <a:fld id="{437D0B57-7CC7-4CCE-98F6-30C4D7880FC3}" type="slidenum">
              <a:rPr lang="fr-FR" smtClean="0"/>
              <a:pPr/>
              <a:t>58</a:t>
            </a:fld>
            <a:endParaRPr lang="fr-FR" dirty="0"/>
          </a:p>
        </p:txBody>
      </p:sp>
      <p:pic>
        <p:nvPicPr>
          <p:cNvPr id="5" name="Image 4">
            <a:extLst>
              <a:ext uri="{FF2B5EF4-FFF2-40B4-BE49-F238E27FC236}">
                <a16:creationId xmlns:a16="http://schemas.microsoft.com/office/drawing/2014/main" id="{AB1905C8-6064-9BB2-37FA-9F2F7F1A7297}"/>
              </a:ext>
            </a:extLst>
          </p:cNvPr>
          <p:cNvPicPr>
            <a:picLocks noChangeAspect="1"/>
          </p:cNvPicPr>
          <p:nvPr/>
        </p:nvPicPr>
        <p:blipFill>
          <a:blip r:embed="rId3"/>
          <a:stretch>
            <a:fillRect/>
          </a:stretch>
        </p:blipFill>
        <p:spPr>
          <a:xfrm>
            <a:off x="0" y="-459432"/>
            <a:ext cx="12025336" cy="6192688"/>
          </a:xfrm>
          <a:prstGeom prst="rect">
            <a:avLst/>
          </a:prstGeom>
        </p:spPr>
      </p:pic>
    </p:spTree>
    <p:extLst>
      <p:ext uri="{BB962C8B-B14F-4D97-AF65-F5344CB8AC3E}">
        <p14:creationId xmlns:p14="http://schemas.microsoft.com/office/powerpoint/2010/main" val="25347377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59FFAE9-104A-4B64-9423-FC8746D4E991}"/>
              </a:ext>
            </a:extLst>
          </p:cNvPr>
          <p:cNvSpPr txBox="1"/>
          <p:nvPr/>
        </p:nvSpPr>
        <p:spPr>
          <a:xfrm>
            <a:off x="3790887" y="444930"/>
            <a:ext cx="6557489" cy="923330"/>
          </a:xfrm>
          <a:prstGeom prst="rect">
            <a:avLst/>
          </a:prstGeom>
          <a:noFill/>
        </p:spPr>
        <p:txBody>
          <a:bodyPr wrap="square" rtlCol="0">
            <a:spAutoFit/>
          </a:bodyPr>
          <a:lstStyle/>
          <a:p>
            <a:pPr algn="just"/>
            <a:r>
              <a:rPr lang="fr-FR" dirty="0">
                <a:solidFill>
                  <a:srgbClr val="00ADD6"/>
                </a:solidFill>
                <a:latin typeface="Calibri" panose="020F0502020204030204" pitchFamily="34" charset="0"/>
                <a:cs typeface="Calibri" panose="020F0502020204030204" pitchFamily="34" charset="0"/>
              </a:rPr>
              <a:t>3- Dépenses consacrées à la rémunération des personnels affectés à des missions d’aide à l’accueil, à l’intégration et à l’accompagnement des agents ou élèves et étudiants.</a:t>
            </a:r>
          </a:p>
        </p:txBody>
      </p:sp>
      <p:sp>
        <p:nvSpPr>
          <p:cNvPr id="3" name="ZoneTexte 2">
            <a:extLst>
              <a:ext uri="{FF2B5EF4-FFF2-40B4-BE49-F238E27FC236}">
                <a16:creationId xmlns:a16="http://schemas.microsoft.com/office/drawing/2014/main" id="{AFF40E09-E623-47FD-B19D-1458133D0C9F}"/>
              </a:ext>
            </a:extLst>
          </p:cNvPr>
          <p:cNvSpPr txBox="1"/>
          <p:nvPr/>
        </p:nvSpPr>
        <p:spPr>
          <a:xfrm>
            <a:off x="3863752" y="2499964"/>
            <a:ext cx="7388003" cy="2462213"/>
          </a:xfrm>
          <a:prstGeom prst="rect">
            <a:avLst/>
          </a:prstGeom>
          <a:noFill/>
        </p:spPr>
        <p:txBody>
          <a:bodyPr wrap="square" rtlCol="0">
            <a:spAutoFit/>
          </a:bodyPr>
          <a:lstStyle/>
          <a:p>
            <a:pPr marL="0" lvl="1" algn="just"/>
            <a:r>
              <a:rPr lang="fr-FR" sz="1400" dirty="0">
                <a:latin typeface="Calibri" panose="020F0502020204030204" pitchFamily="34" charset="0"/>
                <a:cs typeface="Calibri" panose="020F0502020204030204" pitchFamily="34" charset="0"/>
              </a:rPr>
              <a:t>Les établissements publics peuvent déclarer au titre de la réduction prévue à l'article 6-3 du décret de 2006, les dépenses de rémunération des personnels dont la fonction consiste en un accompagnement direct et concret des élèves ou étudiants (prise de note, port de matériel, recherche documentaire pour un aveugle...).</a:t>
            </a:r>
          </a:p>
          <a:p>
            <a:pPr marL="0" lvl="1" algn="just"/>
            <a:endParaRPr lang="fr-FR" sz="1400" dirty="0">
              <a:latin typeface="Calibri" panose="020F0502020204030204" pitchFamily="34" charset="0"/>
              <a:cs typeface="Calibri" panose="020F0502020204030204" pitchFamily="34" charset="0"/>
            </a:endParaRPr>
          </a:p>
          <a:p>
            <a:pPr marL="0" lvl="1" algn="just"/>
            <a:r>
              <a:rPr lang="fr-FR" sz="1400" dirty="0">
                <a:latin typeface="Calibri" panose="020F0502020204030204" pitchFamily="34" charset="0"/>
                <a:cs typeface="Calibri" panose="020F0502020204030204" pitchFamily="34" charset="0"/>
              </a:rPr>
              <a:t>Vous déclarez le coût chargé des rémunérations versées entre le 1er janvier et le 31 décembre 2023, déduction faite des aides versées par les pouvoirs publics au titre de ces contrats.</a:t>
            </a:r>
          </a:p>
          <a:p>
            <a:pPr marL="0" lvl="1" algn="just"/>
            <a:endParaRPr lang="fr-FR" sz="1400" dirty="0">
              <a:latin typeface="Calibri" panose="020F0502020204030204" pitchFamily="34" charset="0"/>
              <a:cs typeface="Calibri" panose="020F0502020204030204" pitchFamily="34" charset="0"/>
            </a:endParaRPr>
          </a:p>
          <a:p>
            <a:pPr marL="0" lvl="1" algn="ctr"/>
            <a:r>
              <a:rPr lang="fr-FR" sz="1400" u="sng" dirty="0">
                <a:latin typeface="Calibri" panose="020F0502020204030204" pitchFamily="34" charset="0"/>
                <a:cs typeface="Calibri" panose="020F0502020204030204" pitchFamily="34" charset="0"/>
              </a:rPr>
              <a:t>Montant déclaré plafonné à </a:t>
            </a:r>
            <a:r>
              <a:rPr lang="fr-FR" sz="1400" dirty="0">
                <a:latin typeface="Calibri" panose="020F0502020204030204" pitchFamily="34" charset="0"/>
                <a:cs typeface="Calibri" panose="020F0502020204030204" pitchFamily="34" charset="0"/>
              </a:rPr>
              <a:t>:</a:t>
            </a:r>
          </a:p>
          <a:p>
            <a:pPr marL="0" lvl="1" algn="ctr"/>
            <a:endParaRPr lang="fr-FR" sz="1400" dirty="0">
              <a:latin typeface="Calibri" panose="020F0502020204030204" pitchFamily="34" charset="0"/>
              <a:cs typeface="Calibri" panose="020F0502020204030204" pitchFamily="34" charset="0"/>
            </a:endParaRPr>
          </a:p>
          <a:p>
            <a:pPr lvl="0" algn="ctr">
              <a:buClrTx/>
              <a:buSzTx/>
              <a:buFontTx/>
              <a:buNone/>
            </a:pPr>
            <a:r>
              <a:rPr lang="fr-FR" sz="1400" kern="1200" noProof="0" dirty="0">
                <a:latin typeface="Calibri"/>
                <a:ea typeface="+mn-ea"/>
                <a:cs typeface="+mn-cs"/>
              </a:rPr>
              <a:t>- 80 % </a:t>
            </a:r>
            <a:r>
              <a:rPr lang="fr-FR" sz="1400" dirty="0">
                <a:latin typeface="Calibri"/>
              </a:rPr>
              <a:t>de la </a:t>
            </a:r>
            <a:r>
              <a:rPr lang="fr-FR" sz="1400" dirty="0">
                <a:solidFill>
                  <a:srgbClr val="0070C0"/>
                </a:solidFill>
                <a:latin typeface="Calibri"/>
                <a:hlinkClick r:id="rId3" action="ppaction://hlinksldjump">
                  <a:extLst>
                    <a:ext uri="{A12FA001-AC4F-418D-AE19-62706E023703}">
                      <ahyp:hlinkClr xmlns:ahyp="http://schemas.microsoft.com/office/drawing/2018/hyperlinkcolor" val="tx"/>
                    </a:ext>
                  </a:extLst>
                </a:hlinkClick>
              </a:rPr>
              <a:t>contribution exigible</a:t>
            </a:r>
            <a:endParaRPr lang="fr-FR" sz="1400" kern="1200" dirty="0">
              <a:solidFill>
                <a:srgbClr val="0070C0"/>
              </a:solidFill>
              <a:latin typeface="Calibri"/>
              <a:ea typeface="+mn-ea"/>
              <a:cs typeface="+mn-cs"/>
            </a:endParaRPr>
          </a:p>
        </p:txBody>
      </p:sp>
      <p:sp>
        <p:nvSpPr>
          <p:cNvPr id="5" name="Espace réservé du numéro de diapositive 4">
            <a:extLst>
              <a:ext uri="{FF2B5EF4-FFF2-40B4-BE49-F238E27FC236}">
                <a16:creationId xmlns:a16="http://schemas.microsoft.com/office/drawing/2014/main" id="{E3328A49-4FC1-4AC4-83E3-2E3A769C804D}"/>
              </a:ext>
            </a:extLst>
          </p:cNvPr>
          <p:cNvSpPr>
            <a:spLocks noGrp="1"/>
          </p:cNvSpPr>
          <p:nvPr>
            <p:ph type="sldNum" sz="quarter" idx="10"/>
          </p:nvPr>
        </p:nvSpPr>
        <p:spPr>
          <a:xfrm>
            <a:off x="3071664" y="6252933"/>
            <a:ext cx="2743200" cy="365125"/>
          </a:xfrm>
        </p:spPr>
        <p:txBody>
          <a:bodyPr/>
          <a:lstStyle/>
          <a:p>
            <a:fld id="{437D0B57-7CC7-4CCE-98F6-30C4D7880FC3}" type="slidenum">
              <a:rPr lang="fr-FR" smtClean="0"/>
              <a:pPr/>
              <a:t>59</a:t>
            </a:fld>
            <a:endParaRPr lang="fr-FR" dirty="0"/>
          </a:p>
        </p:txBody>
      </p:sp>
    </p:spTree>
    <p:extLst>
      <p:ext uri="{BB962C8B-B14F-4D97-AF65-F5344CB8AC3E}">
        <p14:creationId xmlns:p14="http://schemas.microsoft.com/office/powerpoint/2010/main" val="4045427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a:extLst>
              <a:ext uri="{FF2B5EF4-FFF2-40B4-BE49-F238E27FC236}">
                <a16:creationId xmlns:a16="http://schemas.microsoft.com/office/drawing/2014/main" id="{0017E165-9DD9-4D4B-B2C6-270A1401D441}"/>
              </a:ext>
            </a:extLst>
          </p:cNvPr>
          <p:cNvGraphicFramePr/>
          <p:nvPr>
            <p:extLst>
              <p:ext uri="{D42A27DB-BD31-4B8C-83A1-F6EECF244321}">
                <p14:modId xmlns:p14="http://schemas.microsoft.com/office/powerpoint/2010/main" val="2975980638"/>
              </p:ext>
            </p:extLst>
          </p:nvPr>
        </p:nvGraphicFramePr>
        <p:xfrm>
          <a:off x="3287688" y="1449882"/>
          <a:ext cx="6671219" cy="4587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re 1">
            <a:extLst>
              <a:ext uri="{FF2B5EF4-FFF2-40B4-BE49-F238E27FC236}">
                <a16:creationId xmlns:a16="http://schemas.microsoft.com/office/drawing/2014/main" id="{389630BE-09D9-45AB-8E62-8CFABF5B683C}"/>
              </a:ext>
            </a:extLst>
          </p:cNvPr>
          <p:cNvSpPr>
            <a:spLocks noGrp="1"/>
          </p:cNvSpPr>
          <p:nvPr>
            <p:ph type="title"/>
          </p:nvPr>
        </p:nvSpPr>
        <p:spPr>
          <a:xfrm>
            <a:off x="3073817" y="620688"/>
            <a:ext cx="7098960" cy="576064"/>
          </a:xfrm>
        </p:spPr>
        <p:txBody>
          <a:bodyPr/>
          <a:lstStyle/>
          <a:p>
            <a:r>
              <a:rPr lang="fr-FR" sz="2800" dirty="0">
                <a:solidFill>
                  <a:srgbClr val="00B0F0"/>
                </a:solidFill>
                <a:latin typeface="Calibri" panose="020F0502020204030204" pitchFamily="34" charset="0"/>
                <a:cs typeface="Calibri" panose="020F0502020204030204" pitchFamily="34" charset="0"/>
              </a:rPr>
              <a:t>La campagne 2024</a:t>
            </a:r>
          </a:p>
        </p:txBody>
      </p:sp>
      <p:sp>
        <p:nvSpPr>
          <p:cNvPr id="2" name="Espace réservé du numéro de diapositive 1">
            <a:extLst>
              <a:ext uri="{FF2B5EF4-FFF2-40B4-BE49-F238E27FC236}">
                <a16:creationId xmlns:a16="http://schemas.microsoft.com/office/drawing/2014/main" id="{681B68A1-270B-47EA-B7A5-A4F8B8015DBE}"/>
              </a:ext>
            </a:extLst>
          </p:cNvPr>
          <p:cNvSpPr>
            <a:spLocks noGrp="1"/>
          </p:cNvSpPr>
          <p:nvPr>
            <p:ph type="sldNum" sz="quarter" idx="10"/>
          </p:nvPr>
        </p:nvSpPr>
        <p:spPr/>
        <p:txBody>
          <a:bodyPr/>
          <a:lstStyle/>
          <a:p>
            <a:fld id="{437D0B57-7CC7-4CCE-98F6-30C4D7880FC3}" type="slidenum">
              <a:rPr lang="fr-FR" smtClean="0"/>
              <a:pPr/>
              <a:t>6</a:t>
            </a:fld>
            <a:endParaRPr lang="fr-FR" dirty="0"/>
          </a:p>
        </p:txBody>
      </p:sp>
    </p:spTree>
    <p:extLst>
      <p:ext uri="{BB962C8B-B14F-4D97-AF65-F5344CB8AC3E}">
        <p14:creationId xmlns:p14="http://schemas.microsoft.com/office/powerpoint/2010/main" val="32086784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a:extLst>
              <a:ext uri="{FF2B5EF4-FFF2-40B4-BE49-F238E27FC236}">
                <a16:creationId xmlns:a16="http://schemas.microsoft.com/office/drawing/2014/main" id="{494D882C-5769-45A5-9C27-DD044D8F05C3}"/>
              </a:ext>
            </a:extLst>
          </p:cNvPr>
          <p:cNvSpPr txBox="1"/>
          <p:nvPr/>
        </p:nvSpPr>
        <p:spPr>
          <a:xfrm>
            <a:off x="5807968" y="6512677"/>
            <a:ext cx="328936" cy="261610"/>
          </a:xfrm>
          <a:prstGeom prst="rect">
            <a:avLst/>
          </a:prstGeom>
          <a:noFill/>
        </p:spPr>
        <p:txBody>
          <a:bodyPr wrap="none" rtlCol="0">
            <a:spAutoFit/>
          </a:bodyPr>
          <a:lstStyle/>
          <a:p>
            <a:r>
              <a:rPr lang="fr-FR" sz="1100" dirty="0">
                <a:latin typeface="Calibri" panose="020F0502020204030204" pitchFamily="34" charset="0"/>
                <a:cs typeface="Calibri" panose="020F0502020204030204" pitchFamily="34" charset="0"/>
              </a:rPr>
              <a:t>60</a:t>
            </a:r>
          </a:p>
        </p:txBody>
      </p:sp>
      <p:pic>
        <p:nvPicPr>
          <p:cNvPr id="4" name="Image 3">
            <a:extLst>
              <a:ext uri="{FF2B5EF4-FFF2-40B4-BE49-F238E27FC236}">
                <a16:creationId xmlns:a16="http://schemas.microsoft.com/office/drawing/2014/main" id="{4FB48721-2F5E-A6F8-C468-35F5FFC1A1CC}"/>
              </a:ext>
            </a:extLst>
          </p:cNvPr>
          <p:cNvPicPr>
            <a:picLocks noChangeAspect="1"/>
          </p:cNvPicPr>
          <p:nvPr/>
        </p:nvPicPr>
        <p:blipFill>
          <a:blip r:embed="rId3"/>
          <a:stretch>
            <a:fillRect/>
          </a:stretch>
        </p:blipFill>
        <p:spPr>
          <a:xfrm>
            <a:off x="15316" y="-459432"/>
            <a:ext cx="10833211" cy="6552728"/>
          </a:xfrm>
          <a:prstGeom prst="rect">
            <a:avLst/>
          </a:prstGeom>
        </p:spPr>
      </p:pic>
      <p:sp>
        <p:nvSpPr>
          <p:cNvPr id="5" name="Flèche : gauche 4">
            <a:hlinkClick r:id="rId4" action="ppaction://hlinksldjump"/>
            <a:extLst>
              <a:ext uri="{FF2B5EF4-FFF2-40B4-BE49-F238E27FC236}">
                <a16:creationId xmlns:a16="http://schemas.microsoft.com/office/drawing/2014/main" id="{677561C0-7521-A2AE-68D2-95F1B7192508}"/>
              </a:ext>
            </a:extLst>
          </p:cNvPr>
          <p:cNvSpPr/>
          <p:nvPr/>
        </p:nvSpPr>
        <p:spPr>
          <a:xfrm>
            <a:off x="10873238" y="4941168"/>
            <a:ext cx="738000" cy="180000"/>
          </a:xfrm>
          <a:prstGeom prst="leftArrow">
            <a:avLst/>
          </a:prstGeom>
          <a:solidFill>
            <a:srgbClr val="8064A2">
              <a:lumMod val="60000"/>
              <a:lumOff val="4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657872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3E5CC1-3CA8-4E23-B62C-26409CA4DC66}"/>
              </a:ext>
            </a:extLst>
          </p:cNvPr>
          <p:cNvSpPr>
            <a:spLocks noGrp="1"/>
          </p:cNvSpPr>
          <p:nvPr>
            <p:ph type="title"/>
          </p:nvPr>
        </p:nvSpPr>
        <p:spPr>
          <a:xfrm>
            <a:off x="3681887" y="2564904"/>
            <a:ext cx="7098960" cy="1095903"/>
          </a:xfrm>
        </p:spPr>
        <p:txBody>
          <a:bodyPr/>
          <a:lstStyle/>
          <a:p>
            <a:r>
              <a:rPr lang="fr-FR" b="1" dirty="0">
                <a:solidFill>
                  <a:srgbClr val="00B0F0"/>
                </a:solidFill>
              </a:rPr>
              <a:t>La contribution due</a:t>
            </a:r>
          </a:p>
        </p:txBody>
      </p:sp>
      <p:sp>
        <p:nvSpPr>
          <p:cNvPr id="4" name="Espace réservé du numéro de diapositive 3">
            <a:extLst>
              <a:ext uri="{FF2B5EF4-FFF2-40B4-BE49-F238E27FC236}">
                <a16:creationId xmlns:a16="http://schemas.microsoft.com/office/drawing/2014/main" id="{805A83DB-7101-4741-A71D-965DB3F70524}"/>
              </a:ext>
            </a:extLst>
          </p:cNvPr>
          <p:cNvSpPr>
            <a:spLocks noGrp="1"/>
          </p:cNvSpPr>
          <p:nvPr>
            <p:ph type="sldNum" sz="quarter" idx="10"/>
          </p:nvPr>
        </p:nvSpPr>
        <p:spPr/>
        <p:txBody>
          <a:bodyPr/>
          <a:lstStyle/>
          <a:p>
            <a:fld id="{437D0B57-7CC7-4CCE-98F6-30C4D7880FC3}" type="slidenum">
              <a:rPr lang="fr-FR" smtClean="0"/>
              <a:pPr/>
              <a:t>61</a:t>
            </a:fld>
            <a:endParaRPr lang="fr-FR" dirty="0"/>
          </a:p>
        </p:txBody>
      </p:sp>
    </p:spTree>
    <p:extLst>
      <p:ext uri="{BB962C8B-B14F-4D97-AF65-F5344CB8AC3E}">
        <p14:creationId xmlns:p14="http://schemas.microsoft.com/office/powerpoint/2010/main" val="1526378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3E5CC1-3CA8-4E23-B62C-26409CA4DC66}"/>
              </a:ext>
            </a:extLst>
          </p:cNvPr>
          <p:cNvSpPr>
            <a:spLocks noGrp="1"/>
          </p:cNvSpPr>
          <p:nvPr>
            <p:ph type="title"/>
          </p:nvPr>
        </p:nvSpPr>
        <p:spPr>
          <a:xfrm>
            <a:off x="3681887" y="2564904"/>
            <a:ext cx="7098960" cy="1095903"/>
          </a:xfrm>
        </p:spPr>
        <p:txBody>
          <a:bodyPr/>
          <a:lstStyle/>
          <a:p>
            <a:r>
              <a:rPr lang="fr-FR" dirty="0">
                <a:solidFill>
                  <a:srgbClr val="00B0F0"/>
                </a:solidFill>
              </a:rPr>
              <a:t>Calcul de la contribution due</a:t>
            </a:r>
          </a:p>
        </p:txBody>
      </p:sp>
      <p:sp>
        <p:nvSpPr>
          <p:cNvPr id="4" name="Espace réservé du numéro de diapositive 3">
            <a:extLst>
              <a:ext uri="{FF2B5EF4-FFF2-40B4-BE49-F238E27FC236}">
                <a16:creationId xmlns:a16="http://schemas.microsoft.com/office/drawing/2014/main" id="{805A83DB-7101-4741-A71D-965DB3F70524}"/>
              </a:ext>
            </a:extLst>
          </p:cNvPr>
          <p:cNvSpPr>
            <a:spLocks noGrp="1"/>
          </p:cNvSpPr>
          <p:nvPr>
            <p:ph type="sldNum" sz="quarter" idx="10"/>
          </p:nvPr>
        </p:nvSpPr>
        <p:spPr/>
        <p:txBody>
          <a:bodyPr/>
          <a:lstStyle/>
          <a:p>
            <a:fld id="{437D0B57-7CC7-4CCE-98F6-30C4D7880FC3}" type="slidenum">
              <a:rPr lang="fr-FR" smtClean="0"/>
              <a:pPr/>
              <a:t>62</a:t>
            </a:fld>
            <a:endParaRPr lang="fr-FR" dirty="0"/>
          </a:p>
        </p:txBody>
      </p:sp>
    </p:spTree>
    <p:extLst>
      <p:ext uri="{BB962C8B-B14F-4D97-AF65-F5344CB8AC3E}">
        <p14:creationId xmlns:p14="http://schemas.microsoft.com/office/powerpoint/2010/main" val="980237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4027E55-2632-4593-8BC4-BB8AFFEDCB82}"/>
              </a:ext>
            </a:extLst>
          </p:cNvPr>
          <p:cNvSpPr>
            <a:spLocks noGrp="1"/>
          </p:cNvSpPr>
          <p:nvPr>
            <p:ph type="sldNum" sz="quarter" idx="4294967295"/>
          </p:nvPr>
        </p:nvSpPr>
        <p:spPr>
          <a:xfrm>
            <a:off x="4439816" y="6265461"/>
            <a:ext cx="2743200" cy="365125"/>
          </a:xfrm>
        </p:spPr>
        <p:txBody>
          <a:bodyPr/>
          <a:lstStyle/>
          <a:p>
            <a:fld id="{437D0B57-7CC7-4CCE-98F6-30C4D7880FC3}" type="slidenum">
              <a:rPr lang="fr-FR" smtClean="0"/>
              <a:pPr/>
              <a:t>63</a:t>
            </a:fld>
            <a:endParaRPr lang="fr-FR" dirty="0"/>
          </a:p>
        </p:txBody>
      </p:sp>
      <p:pic>
        <p:nvPicPr>
          <p:cNvPr id="5" name="Image 4">
            <a:extLst>
              <a:ext uri="{FF2B5EF4-FFF2-40B4-BE49-F238E27FC236}">
                <a16:creationId xmlns:a16="http://schemas.microsoft.com/office/drawing/2014/main" id="{3E5C5663-11FC-79BD-BC0F-6561027C8610}"/>
              </a:ext>
            </a:extLst>
          </p:cNvPr>
          <p:cNvPicPr>
            <a:picLocks noChangeAspect="1"/>
          </p:cNvPicPr>
          <p:nvPr/>
        </p:nvPicPr>
        <p:blipFill>
          <a:blip r:embed="rId3"/>
          <a:stretch>
            <a:fillRect/>
          </a:stretch>
        </p:blipFill>
        <p:spPr>
          <a:xfrm>
            <a:off x="24562" y="-719315"/>
            <a:ext cx="11798483" cy="6984776"/>
          </a:xfrm>
          <a:prstGeom prst="rect">
            <a:avLst/>
          </a:prstGeom>
        </p:spPr>
      </p:pic>
    </p:spTree>
    <p:extLst>
      <p:ext uri="{BB962C8B-B14F-4D97-AF65-F5344CB8AC3E}">
        <p14:creationId xmlns:p14="http://schemas.microsoft.com/office/powerpoint/2010/main" val="28014739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3E5CC1-3CA8-4E23-B62C-26409CA4DC66}"/>
              </a:ext>
            </a:extLst>
          </p:cNvPr>
          <p:cNvSpPr>
            <a:spLocks noGrp="1"/>
          </p:cNvSpPr>
          <p:nvPr>
            <p:ph type="title"/>
          </p:nvPr>
        </p:nvSpPr>
        <p:spPr>
          <a:xfrm>
            <a:off x="3681887" y="2564904"/>
            <a:ext cx="7098960" cy="1095903"/>
          </a:xfrm>
        </p:spPr>
        <p:txBody>
          <a:bodyPr/>
          <a:lstStyle/>
          <a:p>
            <a:r>
              <a:rPr lang="fr-FR" b="1" dirty="0">
                <a:solidFill>
                  <a:srgbClr val="00B0F0"/>
                </a:solidFill>
              </a:rPr>
              <a:t>Le recueil statistique</a:t>
            </a:r>
          </a:p>
        </p:txBody>
      </p:sp>
      <p:sp>
        <p:nvSpPr>
          <p:cNvPr id="4" name="Espace réservé du numéro de diapositive 3">
            <a:extLst>
              <a:ext uri="{FF2B5EF4-FFF2-40B4-BE49-F238E27FC236}">
                <a16:creationId xmlns:a16="http://schemas.microsoft.com/office/drawing/2014/main" id="{884C09B8-6BCA-4677-9B32-BEDD9C2605BE}"/>
              </a:ext>
            </a:extLst>
          </p:cNvPr>
          <p:cNvSpPr>
            <a:spLocks noGrp="1"/>
          </p:cNvSpPr>
          <p:nvPr>
            <p:ph type="sldNum" sz="quarter" idx="10"/>
          </p:nvPr>
        </p:nvSpPr>
        <p:spPr/>
        <p:txBody>
          <a:bodyPr/>
          <a:lstStyle/>
          <a:p>
            <a:fld id="{437D0B57-7CC7-4CCE-98F6-30C4D7880FC3}" type="slidenum">
              <a:rPr lang="fr-FR" smtClean="0"/>
              <a:pPr/>
              <a:t>64</a:t>
            </a:fld>
            <a:endParaRPr lang="fr-FR" dirty="0"/>
          </a:p>
        </p:txBody>
      </p:sp>
    </p:spTree>
    <p:extLst>
      <p:ext uri="{BB962C8B-B14F-4D97-AF65-F5344CB8AC3E}">
        <p14:creationId xmlns:p14="http://schemas.microsoft.com/office/powerpoint/2010/main" val="846418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a:extLst>
              <a:ext uri="{FF2B5EF4-FFF2-40B4-BE49-F238E27FC236}">
                <a16:creationId xmlns:a16="http://schemas.microsoft.com/office/drawing/2014/main" id="{AD3FA01D-2D45-484D-814F-7C7AC2618826}"/>
              </a:ext>
            </a:extLst>
          </p:cNvPr>
          <p:cNvGraphicFramePr/>
          <p:nvPr>
            <p:extLst>
              <p:ext uri="{D42A27DB-BD31-4B8C-83A1-F6EECF244321}">
                <p14:modId xmlns:p14="http://schemas.microsoft.com/office/powerpoint/2010/main" val="851246454"/>
              </p:ext>
            </p:extLst>
          </p:nvPr>
        </p:nvGraphicFramePr>
        <p:xfrm>
          <a:off x="3575720" y="2485618"/>
          <a:ext cx="6984776" cy="4183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numéro de diapositive 2">
            <a:extLst>
              <a:ext uri="{FF2B5EF4-FFF2-40B4-BE49-F238E27FC236}">
                <a16:creationId xmlns:a16="http://schemas.microsoft.com/office/drawing/2014/main" id="{8F8D6D93-E053-49B1-BA4C-D32931B2BA1B}"/>
              </a:ext>
            </a:extLst>
          </p:cNvPr>
          <p:cNvSpPr>
            <a:spLocks noGrp="1"/>
          </p:cNvSpPr>
          <p:nvPr>
            <p:ph type="sldNum" sz="quarter" idx="10"/>
          </p:nvPr>
        </p:nvSpPr>
        <p:spPr>
          <a:xfrm>
            <a:off x="8688288" y="6419874"/>
            <a:ext cx="2743200" cy="365125"/>
          </a:xfrm>
        </p:spPr>
        <p:txBody>
          <a:bodyPr/>
          <a:lstStyle/>
          <a:p>
            <a:fld id="{437D0B57-7CC7-4CCE-98F6-30C4D7880FC3}" type="slidenum">
              <a:rPr lang="fr-FR" smtClean="0"/>
              <a:pPr/>
              <a:t>65</a:t>
            </a:fld>
            <a:endParaRPr lang="fr-FR" dirty="0"/>
          </a:p>
        </p:txBody>
      </p:sp>
    </p:spTree>
    <p:extLst>
      <p:ext uri="{BB962C8B-B14F-4D97-AF65-F5344CB8AC3E}">
        <p14:creationId xmlns:p14="http://schemas.microsoft.com/office/powerpoint/2010/main" val="4542870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11C9150-18F1-4AEE-9800-AEE7682C6423}"/>
              </a:ext>
            </a:extLst>
          </p:cNvPr>
          <p:cNvSpPr txBox="1"/>
          <p:nvPr/>
        </p:nvSpPr>
        <p:spPr>
          <a:xfrm>
            <a:off x="5447928" y="6394539"/>
            <a:ext cx="328936" cy="261610"/>
          </a:xfrm>
          <a:prstGeom prst="rect">
            <a:avLst/>
          </a:prstGeom>
          <a:noFill/>
        </p:spPr>
        <p:txBody>
          <a:bodyPr wrap="none" rtlCol="0">
            <a:spAutoFit/>
          </a:bodyPr>
          <a:lstStyle/>
          <a:p>
            <a:r>
              <a:rPr lang="fr-FR" sz="1100" dirty="0">
                <a:latin typeface="Calibri" panose="020F0502020204030204" pitchFamily="34" charset="0"/>
                <a:cs typeface="Calibri" panose="020F0502020204030204" pitchFamily="34" charset="0"/>
              </a:rPr>
              <a:t>66</a:t>
            </a:r>
          </a:p>
        </p:txBody>
      </p:sp>
      <p:pic>
        <p:nvPicPr>
          <p:cNvPr id="4" name="Image 3">
            <a:extLst>
              <a:ext uri="{FF2B5EF4-FFF2-40B4-BE49-F238E27FC236}">
                <a16:creationId xmlns:a16="http://schemas.microsoft.com/office/drawing/2014/main" id="{37BDB2F3-D68F-C65F-A385-A04ADBB8254D}"/>
              </a:ext>
            </a:extLst>
          </p:cNvPr>
          <p:cNvPicPr>
            <a:picLocks noChangeAspect="1"/>
          </p:cNvPicPr>
          <p:nvPr/>
        </p:nvPicPr>
        <p:blipFill>
          <a:blip r:embed="rId3"/>
          <a:stretch>
            <a:fillRect/>
          </a:stretch>
        </p:blipFill>
        <p:spPr>
          <a:xfrm>
            <a:off x="21173" y="404663"/>
            <a:ext cx="12011590" cy="6251485"/>
          </a:xfrm>
          <a:prstGeom prst="rect">
            <a:avLst/>
          </a:prstGeom>
        </p:spPr>
      </p:pic>
      <p:sp>
        <p:nvSpPr>
          <p:cNvPr id="6" name="Flèche : gauche 5">
            <a:extLst>
              <a:ext uri="{FF2B5EF4-FFF2-40B4-BE49-F238E27FC236}">
                <a16:creationId xmlns:a16="http://schemas.microsoft.com/office/drawing/2014/main" id="{0ED63B21-66E1-D7A0-FA31-55EF1313259A}"/>
              </a:ext>
            </a:extLst>
          </p:cNvPr>
          <p:cNvSpPr/>
          <p:nvPr/>
        </p:nvSpPr>
        <p:spPr>
          <a:xfrm rot="19598301">
            <a:off x="2148715" y="933077"/>
            <a:ext cx="477745" cy="191002"/>
          </a:xfrm>
          <a:prstGeom prst="lef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highlight>
                <a:srgbClr val="00FF00"/>
              </a:highlight>
            </a:endParaRPr>
          </a:p>
        </p:txBody>
      </p:sp>
    </p:spTree>
    <p:extLst>
      <p:ext uri="{BB962C8B-B14F-4D97-AF65-F5344CB8AC3E}">
        <p14:creationId xmlns:p14="http://schemas.microsoft.com/office/powerpoint/2010/main" val="935992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6B1FDB6-45D7-4941-B31F-1DDDF03D36E3}"/>
              </a:ext>
            </a:extLst>
          </p:cNvPr>
          <p:cNvSpPr txBox="1"/>
          <p:nvPr/>
        </p:nvSpPr>
        <p:spPr>
          <a:xfrm>
            <a:off x="6212718" y="6309320"/>
            <a:ext cx="316112" cy="246221"/>
          </a:xfrm>
          <a:prstGeom prst="rect">
            <a:avLst/>
          </a:prstGeom>
          <a:noFill/>
        </p:spPr>
        <p:txBody>
          <a:bodyPr wrap="none" rtlCol="0">
            <a:spAutoFit/>
          </a:bodyPr>
          <a:lstStyle/>
          <a:p>
            <a:r>
              <a:rPr lang="fr-FR" sz="1000" dirty="0">
                <a:latin typeface="Calibri" panose="020F0502020204030204" pitchFamily="34" charset="0"/>
                <a:cs typeface="Calibri" panose="020F0502020204030204" pitchFamily="34" charset="0"/>
              </a:rPr>
              <a:t>67</a:t>
            </a:r>
          </a:p>
        </p:txBody>
      </p:sp>
      <p:pic>
        <p:nvPicPr>
          <p:cNvPr id="4" name="Image 3">
            <a:extLst>
              <a:ext uri="{FF2B5EF4-FFF2-40B4-BE49-F238E27FC236}">
                <a16:creationId xmlns:a16="http://schemas.microsoft.com/office/drawing/2014/main" id="{202027D6-D206-4E50-916C-45974C27297C}"/>
              </a:ext>
            </a:extLst>
          </p:cNvPr>
          <p:cNvPicPr>
            <a:picLocks noChangeAspect="1"/>
          </p:cNvPicPr>
          <p:nvPr/>
        </p:nvPicPr>
        <p:blipFill>
          <a:blip r:embed="rId3"/>
          <a:stretch>
            <a:fillRect/>
          </a:stretch>
        </p:blipFill>
        <p:spPr>
          <a:xfrm>
            <a:off x="1991544" y="820524"/>
            <a:ext cx="8712968" cy="3184540"/>
          </a:xfrm>
          <a:prstGeom prst="rect">
            <a:avLst/>
          </a:prstGeom>
        </p:spPr>
      </p:pic>
    </p:spTree>
    <p:extLst>
      <p:ext uri="{BB962C8B-B14F-4D97-AF65-F5344CB8AC3E}">
        <p14:creationId xmlns:p14="http://schemas.microsoft.com/office/powerpoint/2010/main" val="12828337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èche : gauche 4">
            <a:hlinkClick r:id="" action="ppaction://noaction"/>
            <a:extLst>
              <a:ext uri="{FF2B5EF4-FFF2-40B4-BE49-F238E27FC236}">
                <a16:creationId xmlns:a16="http://schemas.microsoft.com/office/drawing/2014/main" id="{71D7B527-8150-4169-980E-16E07DB931D7}"/>
              </a:ext>
            </a:extLst>
          </p:cNvPr>
          <p:cNvSpPr/>
          <p:nvPr/>
        </p:nvSpPr>
        <p:spPr>
          <a:xfrm rot="19598301">
            <a:off x="3647869" y="2287158"/>
            <a:ext cx="362981" cy="97557"/>
          </a:xfrm>
          <a:prstGeom prst="lef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highlight>
                <a:srgbClr val="00FF00"/>
              </a:highlight>
            </a:endParaRPr>
          </a:p>
        </p:txBody>
      </p:sp>
      <p:sp>
        <p:nvSpPr>
          <p:cNvPr id="12" name="ZoneTexte 11">
            <a:extLst>
              <a:ext uri="{FF2B5EF4-FFF2-40B4-BE49-F238E27FC236}">
                <a16:creationId xmlns:a16="http://schemas.microsoft.com/office/drawing/2014/main" id="{561EE423-C6F4-4806-A37F-54ED77C53893}"/>
              </a:ext>
            </a:extLst>
          </p:cNvPr>
          <p:cNvSpPr txBox="1"/>
          <p:nvPr/>
        </p:nvSpPr>
        <p:spPr>
          <a:xfrm>
            <a:off x="5591944" y="6301038"/>
            <a:ext cx="328936" cy="261610"/>
          </a:xfrm>
          <a:prstGeom prst="rect">
            <a:avLst/>
          </a:prstGeom>
          <a:noFill/>
        </p:spPr>
        <p:txBody>
          <a:bodyPr wrap="none" rtlCol="0">
            <a:spAutoFit/>
          </a:bodyPr>
          <a:lstStyle/>
          <a:p>
            <a:r>
              <a:rPr lang="fr-FR" sz="1100" dirty="0">
                <a:latin typeface="Calibri" panose="020F0502020204030204" pitchFamily="34" charset="0"/>
                <a:cs typeface="Calibri" panose="020F0502020204030204" pitchFamily="34" charset="0"/>
              </a:rPr>
              <a:t>68</a:t>
            </a:r>
          </a:p>
        </p:txBody>
      </p:sp>
      <p:pic>
        <p:nvPicPr>
          <p:cNvPr id="3" name="Image 2">
            <a:extLst>
              <a:ext uri="{FF2B5EF4-FFF2-40B4-BE49-F238E27FC236}">
                <a16:creationId xmlns:a16="http://schemas.microsoft.com/office/drawing/2014/main" id="{E795F8F6-5772-0876-F0A1-34C5A8A6223C}"/>
              </a:ext>
            </a:extLst>
          </p:cNvPr>
          <p:cNvPicPr>
            <a:picLocks noChangeAspect="1"/>
          </p:cNvPicPr>
          <p:nvPr/>
        </p:nvPicPr>
        <p:blipFill>
          <a:blip r:embed="rId3"/>
          <a:stretch>
            <a:fillRect/>
          </a:stretch>
        </p:blipFill>
        <p:spPr>
          <a:xfrm>
            <a:off x="335360" y="-387424"/>
            <a:ext cx="11305256" cy="6947368"/>
          </a:xfrm>
          <a:prstGeom prst="rect">
            <a:avLst/>
          </a:prstGeom>
        </p:spPr>
      </p:pic>
      <p:sp>
        <p:nvSpPr>
          <p:cNvPr id="4" name="Flèche : gauche 3">
            <a:extLst>
              <a:ext uri="{FF2B5EF4-FFF2-40B4-BE49-F238E27FC236}">
                <a16:creationId xmlns:a16="http://schemas.microsoft.com/office/drawing/2014/main" id="{FCAEF3F0-3BF1-B83E-C303-0CB1FE9149E2}"/>
              </a:ext>
            </a:extLst>
          </p:cNvPr>
          <p:cNvSpPr/>
          <p:nvPr/>
        </p:nvSpPr>
        <p:spPr>
          <a:xfrm rot="20664598">
            <a:off x="2214222" y="1122289"/>
            <a:ext cx="534394" cy="122675"/>
          </a:xfrm>
          <a:prstGeom prst="lef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highlight>
                <a:srgbClr val="00FF00"/>
              </a:highlight>
            </a:endParaRPr>
          </a:p>
        </p:txBody>
      </p:sp>
      <p:sp>
        <p:nvSpPr>
          <p:cNvPr id="7" name="ZoneTexte 6">
            <a:extLst>
              <a:ext uri="{FF2B5EF4-FFF2-40B4-BE49-F238E27FC236}">
                <a16:creationId xmlns:a16="http://schemas.microsoft.com/office/drawing/2014/main" id="{33645FA6-7D00-0FF7-CDDA-26F3612FAB02}"/>
              </a:ext>
            </a:extLst>
          </p:cNvPr>
          <p:cNvSpPr txBox="1"/>
          <p:nvPr/>
        </p:nvSpPr>
        <p:spPr>
          <a:xfrm>
            <a:off x="6960096" y="5893241"/>
            <a:ext cx="4428492" cy="400110"/>
          </a:xfrm>
          <a:prstGeom prst="rect">
            <a:avLst/>
          </a:prstGeom>
          <a:noFill/>
        </p:spPr>
        <p:txBody>
          <a:bodyPr wrap="square">
            <a:spAutoFit/>
          </a:bodyPr>
          <a:lstStyle/>
          <a:p>
            <a:r>
              <a:rPr lang="fr-FR" sz="1000" b="1" dirty="0">
                <a:solidFill>
                  <a:srgbClr val="FF0000"/>
                </a:solidFill>
                <a:latin typeface="Calibri" panose="020F0502020204030204"/>
                <a:cs typeface="Arial" panose="020B0604020202020204" pitchFamily="34" charset="0"/>
              </a:rPr>
              <a:t>Si aucun recrutement ou maintien de l’emploi, veuillez cocher la case tout en bas de l’onglet FLUX.</a:t>
            </a:r>
            <a:endParaRPr lang="fr-FR" sz="1000" b="1" dirty="0">
              <a:solidFill>
                <a:srgbClr val="FF0000"/>
              </a:solidFill>
            </a:endParaRPr>
          </a:p>
        </p:txBody>
      </p:sp>
    </p:spTree>
    <p:extLst>
      <p:ext uri="{BB962C8B-B14F-4D97-AF65-F5344CB8AC3E}">
        <p14:creationId xmlns:p14="http://schemas.microsoft.com/office/powerpoint/2010/main" val="38530955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6B1FDB6-45D7-4941-B31F-1DDDF03D36E3}"/>
              </a:ext>
            </a:extLst>
          </p:cNvPr>
          <p:cNvSpPr txBox="1"/>
          <p:nvPr/>
        </p:nvSpPr>
        <p:spPr>
          <a:xfrm>
            <a:off x="6212718" y="6309320"/>
            <a:ext cx="316112" cy="246221"/>
          </a:xfrm>
          <a:prstGeom prst="rect">
            <a:avLst/>
          </a:prstGeom>
          <a:noFill/>
        </p:spPr>
        <p:txBody>
          <a:bodyPr wrap="none" rtlCol="0">
            <a:spAutoFit/>
          </a:bodyPr>
          <a:lstStyle/>
          <a:p>
            <a:r>
              <a:rPr lang="fr-FR" sz="1000" dirty="0">
                <a:latin typeface="Calibri" panose="020F0502020204030204" pitchFamily="34" charset="0"/>
                <a:cs typeface="Calibri" panose="020F0502020204030204" pitchFamily="34" charset="0"/>
              </a:rPr>
              <a:t>69</a:t>
            </a:r>
          </a:p>
        </p:txBody>
      </p:sp>
      <p:pic>
        <p:nvPicPr>
          <p:cNvPr id="7" name="Image 6">
            <a:extLst>
              <a:ext uri="{FF2B5EF4-FFF2-40B4-BE49-F238E27FC236}">
                <a16:creationId xmlns:a16="http://schemas.microsoft.com/office/drawing/2014/main" id="{A600926A-0167-2802-F864-23CB85B561E0}"/>
              </a:ext>
            </a:extLst>
          </p:cNvPr>
          <p:cNvPicPr>
            <a:picLocks noChangeAspect="1"/>
          </p:cNvPicPr>
          <p:nvPr/>
        </p:nvPicPr>
        <p:blipFill>
          <a:blip r:embed="rId3"/>
          <a:stretch>
            <a:fillRect/>
          </a:stretch>
        </p:blipFill>
        <p:spPr>
          <a:xfrm>
            <a:off x="1847528" y="1124744"/>
            <a:ext cx="7632848" cy="3024336"/>
          </a:xfrm>
          <a:prstGeom prst="rect">
            <a:avLst/>
          </a:prstGeom>
        </p:spPr>
      </p:pic>
    </p:spTree>
    <p:extLst>
      <p:ext uri="{BB962C8B-B14F-4D97-AF65-F5344CB8AC3E}">
        <p14:creationId xmlns:p14="http://schemas.microsoft.com/office/powerpoint/2010/main" val="127586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689736" y="980728"/>
            <a:ext cx="7098960" cy="576064"/>
          </a:xfrm>
        </p:spPr>
        <p:txBody>
          <a:bodyPr/>
          <a:lstStyle/>
          <a:p>
            <a:r>
              <a:rPr lang="fr-FR" sz="2800" dirty="0">
                <a:solidFill>
                  <a:srgbClr val="00B0F0"/>
                </a:solidFill>
                <a:latin typeface="Calibri" panose="020F0502020204030204" pitchFamily="34" charset="0"/>
                <a:cs typeface="Calibri" panose="020F0502020204030204" pitchFamily="34" charset="0"/>
              </a:rPr>
              <a:t>Que faire avant la campagne de déclaration</a:t>
            </a:r>
          </a:p>
        </p:txBody>
      </p:sp>
      <p:sp>
        <p:nvSpPr>
          <p:cNvPr id="4" name="ZoneTexte 3">
            <a:extLst>
              <a:ext uri="{FF2B5EF4-FFF2-40B4-BE49-F238E27FC236}">
                <a16:creationId xmlns:a16="http://schemas.microsoft.com/office/drawing/2014/main" id="{77CBD94E-3EE0-49B7-8181-5FAA61D5AEC4}"/>
              </a:ext>
            </a:extLst>
          </p:cNvPr>
          <p:cNvSpPr txBox="1"/>
          <p:nvPr/>
        </p:nvSpPr>
        <p:spPr>
          <a:xfrm>
            <a:off x="3575720" y="2389162"/>
            <a:ext cx="7632848" cy="3477875"/>
          </a:xfrm>
          <a:prstGeom prst="rect">
            <a:avLst/>
          </a:prstGeom>
          <a:noFill/>
        </p:spPr>
        <p:txBody>
          <a:bodyPr wrap="square" rtlCol="0">
            <a:spAutoFit/>
          </a:bodyPr>
          <a:lstStyle/>
          <a:p>
            <a:pPr marL="342900" indent="-342900">
              <a:buFont typeface="Wingdings" panose="05000000000000000000" pitchFamily="2" charset="2"/>
              <a:buChar char="v"/>
            </a:pPr>
            <a:r>
              <a:rPr lang="fr-FR" sz="2000" dirty="0">
                <a:latin typeface="Calibri" panose="020F0502020204030204" pitchFamily="34" charset="0"/>
                <a:cs typeface="Calibri" panose="020F0502020204030204" pitchFamily="34" charset="0"/>
              </a:rPr>
              <a:t>Vérifier votre inscription et votre accès à la plateforme PEP’S</a:t>
            </a:r>
          </a:p>
          <a:p>
            <a:pPr marL="342900" indent="-342900">
              <a:buFont typeface="Wingdings" panose="05000000000000000000" pitchFamily="2" charset="2"/>
              <a:buChar char="v"/>
            </a:pPr>
            <a:endParaRPr lang="fr-FR" sz="20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fr-FR" sz="2000" dirty="0">
                <a:latin typeface="Calibri" panose="020F0502020204030204" pitchFamily="34" charset="0"/>
                <a:cs typeface="Calibri" panose="020F0502020204030204" pitchFamily="34" charset="0"/>
              </a:rPr>
              <a:t>En cas de problème, vous pouvez joindre la hotline dédiée au </a:t>
            </a:r>
            <a:r>
              <a:rPr lang="fr-FR" sz="2000" b="1" dirty="0">
                <a:latin typeface="Calibri" panose="020F0502020204030204" pitchFamily="34" charset="0"/>
                <a:cs typeface="Calibri" panose="020F0502020204030204" pitchFamily="34" charset="0"/>
              </a:rPr>
              <a:t>09.70.80.93.29</a:t>
            </a:r>
          </a:p>
          <a:p>
            <a:endParaRPr lang="fr-FR" sz="2000" b="1"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fr-FR" sz="2000" dirty="0">
                <a:latin typeface="Calibri" panose="020F0502020204030204" pitchFamily="34" charset="0"/>
                <a:cs typeface="Calibri" panose="020F0502020204030204" pitchFamily="34" charset="0"/>
              </a:rPr>
              <a:t>Eléments nécessaires à la saisie de votre déclaration :</a:t>
            </a:r>
          </a:p>
          <a:p>
            <a:pPr marL="800100" lvl="1" indent="-342900">
              <a:buFont typeface="Courier New" panose="02070309020205020404" pitchFamily="49" charset="0"/>
              <a:buChar char="o"/>
            </a:pPr>
            <a:r>
              <a:rPr lang="fr-FR" sz="2000" dirty="0">
                <a:latin typeface="Calibri" panose="020F0502020204030204" pitchFamily="34" charset="0"/>
                <a:cs typeface="Calibri" panose="020F0502020204030204" pitchFamily="34" charset="0"/>
              </a:rPr>
              <a:t>Effectif en équivalent temps plein : ETP au 31 décembre 2023</a:t>
            </a:r>
          </a:p>
          <a:p>
            <a:pPr marL="800100" lvl="1" indent="-342900">
              <a:buFont typeface="Courier New" panose="02070309020205020404" pitchFamily="49" charset="0"/>
              <a:buChar char="o"/>
            </a:pPr>
            <a:r>
              <a:rPr lang="fr-FR" sz="2000" dirty="0">
                <a:latin typeface="Calibri" panose="020F0502020204030204" pitchFamily="34" charset="0"/>
                <a:cs typeface="Calibri" panose="020F0502020204030204" pitchFamily="34" charset="0"/>
              </a:rPr>
              <a:t>Effectif total rémunéré : ETR au 31 décembre 2023</a:t>
            </a:r>
          </a:p>
          <a:p>
            <a:pPr marL="800100" lvl="1" indent="-342900">
              <a:buFont typeface="Courier New" panose="02070309020205020404" pitchFamily="49" charset="0"/>
              <a:buChar char="o"/>
            </a:pPr>
            <a:r>
              <a:rPr lang="fr-FR" sz="2000" dirty="0">
                <a:latin typeface="Calibri" panose="020F0502020204030204" pitchFamily="34" charset="0"/>
                <a:cs typeface="Calibri" panose="020F0502020204030204" pitchFamily="34" charset="0"/>
              </a:rPr>
              <a:t>Nombre de BOE au 31 décembre 2023</a:t>
            </a:r>
          </a:p>
          <a:p>
            <a:pPr marL="800100" lvl="1" indent="-342900">
              <a:buFont typeface="Courier New" panose="02070309020205020404" pitchFamily="49" charset="0"/>
              <a:buChar char="o"/>
            </a:pPr>
            <a:r>
              <a:rPr lang="fr-FR" sz="2000" dirty="0">
                <a:latin typeface="Calibri" panose="020F0502020204030204" pitchFamily="34" charset="0"/>
                <a:cs typeface="Calibri" panose="020F0502020204030204" pitchFamily="34" charset="0"/>
              </a:rPr>
              <a:t>Dépenses 2023 pouvant être valorisées</a:t>
            </a:r>
          </a:p>
          <a:p>
            <a:endParaRPr lang="fr-FR" sz="2000" dirty="0">
              <a:latin typeface="Calibri" panose="020F0502020204030204" pitchFamily="34" charset="0"/>
              <a:cs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3D132E86-CD90-49A4-94DD-A7A7777DC80F}"/>
              </a:ext>
            </a:extLst>
          </p:cNvPr>
          <p:cNvSpPr>
            <a:spLocks noGrp="1"/>
          </p:cNvSpPr>
          <p:nvPr>
            <p:ph type="sldNum" sz="quarter" idx="10"/>
          </p:nvPr>
        </p:nvSpPr>
        <p:spPr/>
        <p:txBody>
          <a:bodyPr/>
          <a:lstStyle/>
          <a:p>
            <a:fld id="{437D0B57-7CC7-4CCE-98F6-30C4D7880FC3}" type="slidenum">
              <a:rPr lang="fr-FR" smtClean="0"/>
              <a:pPr/>
              <a:t>7</a:t>
            </a:fld>
            <a:endParaRPr lang="fr-FR" dirty="0"/>
          </a:p>
        </p:txBody>
      </p:sp>
    </p:spTree>
    <p:extLst>
      <p:ext uri="{BB962C8B-B14F-4D97-AF65-F5344CB8AC3E}">
        <p14:creationId xmlns:p14="http://schemas.microsoft.com/office/powerpoint/2010/main" val="26566074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3E5CC1-3CA8-4E23-B62C-26409CA4DC66}"/>
              </a:ext>
            </a:extLst>
          </p:cNvPr>
          <p:cNvSpPr>
            <a:spLocks noGrp="1"/>
          </p:cNvSpPr>
          <p:nvPr>
            <p:ph type="title"/>
          </p:nvPr>
        </p:nvSpPr>
        <p:spPr>
          <a:xfrm>
            <a:off x="3681887" y="2564904"/>
            <a:ext cx="7098960" cy="1095903"/>
          </a:xfrm>
        </p:spPr>
        <p:txBody>
          <a:bodyPr/>
          <a:lstStyle/>
          <a:p>
            <a:r>
              <a:rPr lang="fr-FR" b="1" dirty="0">
                <a:solidFill>
                  <a:srgbClr val="00B0F0"/>
                </a:solidFill>
              </a:rPr>
              <a:t>Validation de la déclaration</a:t>
            </a:r>
          </a:p>
        </p:txBody>
      </p:sp>
      <p:sp>
        <p:nvSpPr>
          <p:cNvPr id="4" name="Espace réservé du numéro de diapositive 3">
            <a:extLst>
              <a:ext uri="{FF2B5EF4-FFF2-40B4-BE49-F238E27FC236}">
                <a16:creationId xmlns:a16="http://schemas.microsoft.com/office/drawing/2014/main" id="{1CB2B160-9FA3-4D8A-8399-89BF9C0D7D79}"/>
              </a:ext>
            </a:extLst>
          </p:cNvPr>
          <p:cNvSpPr>
            <a:spLocks noGrp="1"/>
          </p:cNvSpPr>
          <p:nvPr>
            <p:ph type="sldNum" sz="quarter" idx="10"/>
          </p:nvPr>
        </p:nvSpPr>
        <p:spPr>
          <a:xfrm>
            <a:off x="3863752" y="6237312"/>
            <a:ext cx="2743200" cy="365125"/>
          </a:xfrm>
        </p:spPr>
        <p:txBody>
          <a:bodyPr/>
          <a:lstStyle/>
          <a:p>
            <a:fld id="{437D0B57-7CC7-4CCE-98F6-30C4D7880FC3}" type="slidenum">
              <a:rPr lang="fr-FR" smtClean="0"/>
              <a:pPr/>
              <a:t>70</a:t>
            </a:fld>
            <a:endParaRPr lang="fr-FR" dirty="0"/>
          </a:p>
        </p:txBody>
      </p:sp>
    </p:spTree>
    <p:extLst>
      <p:ext uri="{BB962C8B-B14F-4D97-AF65-F5344CB8AC3E}">
        <p14:creationId xmlns:p14="http://schemas.microsoft.com/office/powerpoint/2010/main" val="3128487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7F5AFB7A-A27F-4D75-A663-B6301D125BE7}"/>
              </a:ext>
            </a:extLst>
          </p:cNvPr>
          <p:cNvSpPr txBox="1"/>
          <p:nvPr/>
        </p:nvSpPr>
        <p:spPr>
          <a:xfrm>
            <a:off x="5994914" y="6210627"/>
            <a:ext cx="328936" cy="261610"/>
          </a:xfrm>
          <a:prstGeom prst="rect">
            <a:avLst/>
          </a:prstGeom>
          <a:noFill/>
        </p:spPr>
        <p:txBody>
          <a:bodyPr wrap="none" rtlCol="0">
            <a:spAutoFit/>
          </a:bodyPr>
          <a:lstStyle/>
          <a:p>
            <a:r>
              <a:rPr lang="fr-FR" sz="1100" dirty="0">
                <a:latin typeface="Calibri" panose="020F0502020204030204" pitchFamily="34" charset="0"/>
                <a:cs typeface="Calibri" panose="020F0502020204030204" pitchFamily="34" charset="0"/>
              </a:rPr>
              <a:t>71</a:t>
            </a:r>
          </a:p>
        </p:txBody>
      </p:sp>
      <p:pic>
        <p:nvPicPr>
          <p:cNvPr id="5" name="Image 4">
            <a:extLst>
              <a:ext uri="{FF2B5EF4-FFF2-40B4-BE49-F238E27FC236}">
                <a16:creationId xmlns:a16="http://schemas.microsoft.com/office/drawing/2014/main" id="{E074D2A3-9064-C24C-DDBD-3322ED7240D1}"/>
              </a:ext>
            </a:extLst>
          </p:cNvPr>
          <p:cNvPicPr>
            <a:picLocks noChangeAspect="1"/>
          </p:cNvPicPr>
          <p:nvPr/>
        </p:nvPicPr>
        <p:blipFill>
          <a:blip r:embed="rId3"/>
          <a:stretch>
            <a:fillRect/>
          </a:stretch>
        </p:blipFill>
        <p:spPr>
          <a:xfrm>
            <a:off x="875420" y="-360040"/>
            <a:ext cx="10441160" cy="6964770"/>
          </a:xfrm>
          <a:prstGeom prst="rect">
            <a:avLst/>
          </a:prstGeom>
        </p:spPr>
      </p:pic>
      <p:pic>
        <p:nvPicPr>
          <p:cNvPr id="8" name="Image 7">
            <a:extLst>
              <a:ext uri="{FF2B5EF4-FFF2-40B4-BE49-F238E27FC236}">
                <a16:creationId xmlns:a16="http://schemas.microsoft.com/office/drawing/2014/main" id="{CC2D6915-14A2-1E88-800F-5F525FB02F12}"/>
              </a:ext>
            </a:extLst>
          </p:cNvPr>
          <p:cNvPicPr>
            <a:picLocks noChangeAspect="1"/>
          </p:cNvPicPr>
          <p:nvPr/>
        </p:nvPicPr>
        <p:blipFill>
          <a:blip r:embed="rId4"/>
          <a:stretch>
            <a:fillRect/>
          </a:stretch>
        </p:blipFill>
        <p:spPr>
          <a:xfrm>
            <a:off x="4295800" y="1727436"/>
            <a:ext cx="4295775" cy="2493651"/>
          </a:xfrm>
          <a:prstGeom prst="rect">
            <a:avLst/>
          </a:prstGeom>
        </p:spPr>
      </p:pic>
      <p:sp>
        <p:nvSpPr>
          <p:cNvPr id="9" name="Rectangle 8">
            <a:extLst>
              <a:ext uri="{FF2B5EF4-FFF2-40B4-BE49-F238E27FC236}">
                <a16:creationId xmlns:a16="http://schemas.microsoft.com/office/drawing/2014/main" id="{918911AD-B99A-F814-8BF3-AF4F599BBB96}"/>
              </a:ext>
            </a:extLst>
          </p:cNvPr>
          <p:cNvSpPr/>
          <p:nvPr/>
        </p:nvSpPr>
        <p:spPr>
          <a:xfrm>
            <a:off x="7248128" y="-360040"/>
            <a:ext cx="46085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haut 9">
            <a:extLst>
              <a:ext uri="{FF2B5EF4-FFF2-40B4-BE49-F238E27FC236}">
                <a16:creationId xmlns:a16="http://schemas.microsoft.com/office/drawing/2014/main" id="{2BABFEC4-DA0C-BBAE-7018-EBD848990514}"/>
              </a:ext>
            </a:extLst>
          </p:cNvPr>
          <p:cNvSpPr/>
          <p:nvPr/>
        </p:nvSpPr>
        <p:spPr>
          <a:xfrm>
            <a:off x="5519936" y="5877272"/>
            <a:ext cx="243353" cy="4589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718315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47F03B86-BC8C-455D-A94F-465FB86E264A}"/>
              </a:ext>
            </a:extLst>
          </p:cNvPr>
          <p:cNvSpPr txBox="1"/>
          <p:nvPr/>
        </p:nvSpPr>
        <p:spPr>
          <a:xfrm>
            <a:off x="5447928" y="6157366"/>
            <a:ext cx="328936" cy="261610"/>
          </a:xfrm>
          <a:prstGeom prst="rect">
            <a:avLst/>
          </a:prstGeom>
          <a:noFill/>
        </p:spPr>
        <p:txBody>
          <a:bodyPr wrap="none" rtlCol="0">
            <a:spAutoFit/>
          </a:bodyPr>
          <a:lstStyle/>
          <a:p>
            <a:r>
              <a:rPr lang="fr-FR" sz="1100" dirty="0">
                <a:latin typeface="Calibri" panose="020F0502020204030204" pitchFamily="34" charset="0"/>
                <a:cs typeface="Calibri" panose="020F0502020204030204" pitchFamily="34" charset="0"/>
              </a:rPr>
              <a:t>72</a:t>
            </a:r>
          </a:p>
        </p:txBody>
      </p:sp>
      <p:pic>
        <p:nvPicPr>
          <p:cNvPr id="4" name="Image 3">
            <a:extLst>
              <a:ext uri="{FF2B5EF4-FFF2-40B4-BE49-F238E27FC236}">
                <a16:creationId xmlns:a16="http://schemas.microsoft.com/office/drawing/2014/main" id="{B1C0BF71-FCED-CCE7-9AEC-8DBFDA5EFB56}"/>
              </a:ext>
            </a:extLst>
          </p:cNvPr>
          <p:cNvPicPr>
            <a:picLocks noChangeAspect="1"/>
          </p:cNvPicPr>
          <p:nvPr/>
        </p:nvPicPr>
        <p:blipFill>
          <a:blip r:embed="rId3"/>
          <a:stretch>
            <a:fillRect/>
          </a:stretch>
        </p:blipFill>
        <p:spPr>
          <a:xfrm>
            <a:off x="839416" y="-387424"/>
            <a:ext cx="10585176" cy="7128792"/>
          </a:xfrm>
          <a:prstGeom prst="rect">
            <a:avLst/>
          </a:prstGeom>
        </p:spPr>
      </p:pic>
      <p:sp>
        <p:nvSpPr>
          <p:cNvPr id="7" name="Flèche : haut 6">
            <a:extLst>
              <a:ext uri="{FF2B5EF4-FFF2-40B4-BE49-F238E27FC236}">
                <a16:creationId xmlns:a16="http://schemas.microsoft.com/office/drawing/2014/main" id="{4DB60450-4C86-1C16-5BEE-1E3E03523A1D}"/>
              </a:ext>
            </a:extLst>
          </p:cNvPr>
          <p:cNvSpPr/>
          <p:nvPr/>
        </p:nvSpPr>
        <p:spPr>
          <a:xfrm>
            <a:off x="5004228" y="6157366"/>
            <a:ext cx="216024"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98A908B-3170-155E-6536-5A9CC530C2C6}"/>
              </a:ext>
            </a:extLst>
          </p:cNvPr>
          <p:cNvSpPr/>
          <p:nvPr/>
        </p:nvSpPr>
        <p:spPr>
          <a:xfrm>
            <a:off x="6960096" y="332656"/>
            <a:ext cx="41044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831CD30E-54BB-1C4D-5C2B-A9307DECA178}"/>
              </a:ext>
            </a:extLst>
          </p:cNvPr>
          <p:cNvPicPr>
            <a:picLocks noChangeAspect="1"/>
          </p:cNvPicPr>
          <p:nvPr/>
        </p:nvPicPr>
        <p:blipFill>
          <a:blip r:embed="rId4"/>
          <a:stretch>
            <a:fillRect/>
          </a:stretch>
        </p:blipFill>
        <p:spPr>
          <a:xfrm>
            <a:off x="2946828" y="1052736"/>
            <a:ext cx="4114800" cy="3028950"/>
          </a:xfrm>
          <a:prstGeom prst="rect">
            <a:avLst/>
          </a:prstGeom>
        </p:spPr>
      </p:pic>
    </p:spTree>
    <p:extLst>
      <p:ext uri="{BB962C8B-B14F-4D97-AF65-F5344CB8AC3E}">
        <p14:creationId xmlns:p14="http://schemas.microsoft.com/office/powerpoint/2010/main" val="18385075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B4332A6-6E4E-4C07-AE20-4B10C956D15D}"/>
              </a:ext>
            </a:extLst>
          </p:cNvPr>
          <p:cNvSpPr>
            <a:spLocks noGrp="1"/>
          </p:cNvSpPr>
          <p:nvPr>
            <p:ph type="sldNum" sz="quarter" idx="4294967295"/>
          </p:nvPr>
        </p:nvSpPr>
        <p:spPr>
          <a:xfrm>
            <a:off x="11760200" y="6219825"/>
            <a:ext cx="431800" cy="365125"/>
          </a:xfrm>
        </p:spPr>
        <p:txBody>
          <a:bodyPr/>
          <a:lstStyle/>
          <a:p>
            <a:fld id="{437D0B57-7CC7-4CCE-98F6-30C4D7880FC3}" type="slidenum">
              <a:rPr lang="fr-FR" b="1" smtClean="0"/>
              <a:pPr/>
              <a:t>73</a:t>
            </a:fld>
            <a:endParaRPr lang="fr-FR" b="1" dirty="0"/>
          </a:p>
        </p:txBody>
      </p:sp>
      <p:pic>
        <p:nvPicPr>
          <p:cNvPr id="6" name="Image 5">
            <a:extLst>
              <a:ext uri="{FF2B5EF4-FFF2-40B4-BE49-F238E27FC236}">
                <a16:creationId xmlns:a16="http://schemas.microsoft.com/office/drawing/2014/main" id="{78B2D9BD-F810-D7E7-BDC9-4A370B352CDE}"/>
              </a:ext>
            </a:extLst>
          </p:cNvPr>
          <p:cNvPicPr>
            <a:picLocks noChangeAspect="1"/>
          </p:cNvPicPr>
          <p:nvPr/>
        </p:nvPicPr>
        <p:blipFill>
          <a:blip r:embed="rId3"/>
          <a:stretch>
            <a:fillRect/>
          </a:stretch>
        </p:blipFill>
        <p:spPr>
          <a:xfrm>
            <a:off x="0" y="-891480"/>
            <a:ext cx="11760200" cy="7476430"/>
          </a:xfrm>
          <a:prstGeom prst="rect">
            <a:avLst/>
          </a:prstGeom>
        </p:spPr>
      </p:pic>
      <p:sp>
        <p:nvSpPr>
          <p:cNvPr id="10" name="Rectangle 9">
            <a:extLst>
              <a:ext uri="{FF2B5EF4-FFF2-40B4-BE49-F238E27FC236}">
                <a16:creationId xmlns:a16="http://schemas.microsoft.com/office/drawing/2014/main" id="{CCBF37B3-429A-BC90-A27B-D7AA4DF29104}"/>
              </a:ext>
            </a:extLst>
          </p:cNvPr>
          <p:cNvSpPr/>
          <p:nvPr/>
        </p:nvSpPr>
        <p:spPr>
          <a:xfrm>
            <a:off x="8184232" y="332656"/>
            <a:ext cx="237626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78E06384-E22D-C7D3-FFEC-1EA31169DA64}"/>
              </a:ext>
            </a:extLst>
          </p:cNvPr>
          <p:cNvSpPr/>
          <p:nvPr/>
        </p:nvSpPr>
        <p:spPr>
          <a:xfrm>
            <a:off x="4583832" y="5589240"/>
            <a:ext cx="5328592"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634564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3E5CC1-3CA8-4E23-B62C-26409CA4DC66}"/>
              </a:ext>
            </a:extLst>
          </p:cNvPr>
          <p:cNvSpPr>
            <a:spLocks noGrp="1"/>
          </p:cNvSpPr>
          <p:nvPr>
            <p:ph type="title"/>
          </p:nvPr>
        </p:nvSpPr>
        <p:spPr>
          <a:xfrm>
            <a:off x="3681887" y="2564904"/>
            <a:ext cx="7098960" cy="1095903"/>
          </a:xfrm>
        </p:spPr>
        <p:txBody>
          <a:bodyPr/>
          <a:lstStyle/>
          <a:p>
            <a:r>
              <a:rPr lang="fr-FR" b="1" dirty="0">
                <a:solidFill>
                  <a:srgbClr val="00B0F0"/>
                </a:solidFill>
              </a:rPr>
              <a:t>Merci pour votre attention</a:t>
            </a:r>
          </a:p>
        </p:txBody>
      </p:sp>
      <p:sp>
        <p:nvSpPr>
          <p:cNvPr id="4" name="Espace réservé du numéro de diapositive 3">
            <a:extLst>
              <a:ext uri="{FF2B5EF4-FFF2-40B4-BE49-F238E27FC236}">
                <a16:creationId xmlns:a16="http://schemas.microsoft.com/office/drawing/2014/main" id="{805A83DB-7101-4741-A71D-965DB3F70524}"/>
              </a:ext>
            </a:extLst>
          </p:cNvPr>
          <p:cNvSpPr>
            <a:spLocks noGrp="1"/>
          </p:cNvSpPr>
          <p:nvPr>
            <p:ph type="sldNum" sz="quarter" idx="10"/>
          </p:nvPr>
        </p:nvSpPr>
        <p:spPr/>
        <p:txBody>
          <a:bodyPr/>
          <a:lstStyle/>
          <a:p>
            <a:fld id="{437D0B57-7CC7-4CCE-98F6-30C4D7880FC3}" type="slidenum">
              <a:rPr lang="fr-FR" smtClean="0"/>
              <a:pPr/>
              <a:t>74</a:t>
            </a:fld>
            <a:endParaRPr lang="fr-FR" dirty="0"/>
          </a:p>
        </p:txBody>
      </p:sp>
      <p:sp>
        <p:nvSpPr>
          <p:cNvPr id="5" name="ZoneTexte 4">
            <a:extLst>
              <a:ext uri="{FF2B5EF4-FFF2-40B4-BE49-F238E27FC236}">
                <a16:creationId xmlns:a16="http://schemas.microsoft.com/office/drawing/2014/main" id="{E5BEA9B0-F183-4AE3-8332-791A5E60189D}"/>
              </a:ext>
            </a:extLst>
          </p:cNvPr>
          <p:cNvSpPr txBox="1"/>
          <p:nvPr/>
        </p:nvSpPr>
        <p:spPr>
          <a:xfrm>
            <a:off x="2783632" y="4802727"/>
            <a:ext cx="8431832" cy="707886"/>
          </a:xfrm>
          <a:prstGeom prst="rect">
            <a:avLst/>
          </a:prstGeom>
          <a:noFill/>
        </p:spPr>
        <p:txBody>
          <a:bodyPr wrap="square" rtlCol="0">
            <a:spAutoFit/>
          </a:bodyPr>
          <a:lstStyle/>
          <a:p>
            <a:r>
              <a:rPr lang="fr-FR" sz="2000" dirty="0">
                <a:latin typeface="Calibri" panose="020F0502020204030204" pitchFamily="34" charset="0"/>
                <a:cs typeface="Calibri" panose="020F0502020204030204" pitchFamily="34" charset="0"/>
              </a:rPr>
              <a:t>Contact et pour toute information : 	→ </a:t>
            </a:r>
            <a:r>
              <a:rPr lang="fr-FR" sz="2000" dirty="0">
                <a:latin typeface="Calibri" panose="020F0502020204030204" pitchFamily="34" charset="0"/>
                <a:cs typeface="Calibri" panose="020F0502020204030204" pitchFamily="34" charset="0"/>
                <a:hlinkClick r:id="rId3"/>
              </a:rPr>
              <a:t>www.fiphfp.fr</a:t>
            </a:r>
            <a:endParaRPr lang="fr-FR" sz="2000" dirty="0">
              <a:latin typeface="Calibri" panose="020F0502020204030204" pitchFamily="34" charset="0"/>
              <a:cs typeface="Calibri" panose="020F0502020204030204" pitchFamily="34" charset="0"/>
            </a:endParaRPr>
          </a:p>
          <a:p>
            <a:r>
              <a:rPr lang="fr-FR" sz="2000" dirty="0">
                <a:latin typeface="Calibri" panose="020F0502020204030204" pitchFamily="34" charset="0"/>
                <a:cs typeface="Calibri" panose="020F0502020204030204" pitchFamily="34" charset="0"/>
              </a:rPr>
              <a:t>					→ </a:t>
            </a:r>
            <a:r>
              <a:rPr lang="fr-FR" sz="2000" dirty="0">
                <a:latin typeface="Calibri" panose="020F0502020204030204" pitchFamily="34" charset="0"/>
                <a:cs typeface="Calibri" panose="020F0502020204030204" pitchFamily="34" charset="0"/>
                <a:hlinkClick r:id="rId4"/>
              </a:rPr>
              <a:t>rec.fiphfp@caissedesdepots.fr</a:t>
            </a:r>
            <a:r>
              <a:rPr lang="fr-FR"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6566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689736" y="980728"/>
            <a:ext cx="7098960" cy="576064"/>
          </a:xfrm>
        </p:spPr>
        <p:txBody>
          <a:bodyPr/>
          <a:lstStyle/>
          <a:p>
            <a:r>
              <a:rPr lang="fr-FR" sz="2800" dirty="0">
                <a:solidFill>
                  <a:srgbClr val="00ADD6"/>
                </a:solidFill>
                <a:latin typeface="Calibri" panose="020F0502020204030204" pitchFamily="34" charset="0"/>
                <a:cs typeface="Calibri" panose="020F0502020204030204" pitchFamily="34" charset="0"/>
              </a:rPr>
              <a:t>Que faire avant la campagne de déclaration (suite)</a:t>
            </a:r>
          </a:p>
        </p:txBody>
      </p:sp>
      <p:sp>
        <p:nvSpPr>
          <p:cNvPr id="4" name="ZoneTexte 3">
            <a:extLst>
              <a:ext uri="{FF2B5EF4-FFF2-40B4-BE49-F238E27FC236}">
                <a16:creationId xmlns:a16="http://schemas.microsoft.com/office/drawing/2014/main" id="{77CBD94E-3EE0-49B7-8181-5FAA61D5AEC4}"/>
              </a:ext>
            </a:extLst>
          </p:cNvPr>
          <p:cNvSpPr txBox="1"/>
          <p:nvPr/>
        </p:nvSpPr>
        <p:spPr>
          <a:xfrm>
            <a:off x="3575720" y="2389162"/>
            <a:ext cx="7632848" cy="3170099"/>
          </a:xfrm>
          <a:prstGeom prst="rect">
            <a:avLst/>
          </a:prstGeom>
          <a:noFill/>
        </p:spPr>
        <p:txBody>
          <a:bodyPr wrap="square" rtlCol="0">
            <a:spAutoFit/>
          </a:bodyPr>
          <a:lstStyle/>
          <a:p>
            <a:pPr marL="342900" indent="-342900">
              <a:buFont typeface="Wingdings" panose="05000000000000000000" pitchFamily="2" charset="2"/>
              <a:buChar char="v"/>
            </a:pPr>
            <a:r>
              <a:rPr lang="fr-FR" sz="2000" dirty="0">
                <a:latin typeface="Calibri" panose="020F0502020204030204" pitchFamily="34" charset="0"/>
                <a:cs typeface="Calibri" panose="020F0502020204030204" pitchFamily="34" charset="0"/>
              </a:rPr>
              <a:t>Eléments nécessaires pour le recueil statistique. Répartition de vos BOE par :</a:t>
            </a:r>
          </a:p>
          <a:p>
            <a:pPr marL="342900" indent="-342900">
              <a:buFont typeface="Wingdings" panose="05000000000000000000" pitchFamily="2" charset="2"/>
              <a:buChar char="v"/>
            </a:pPr>
            <a:endParaRPr lang="fr-FR" sz="20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fr-FR" sz="2000" dirty="0">
                <a:latin typeface="Calibri" panose="020F0502020204030204" pitchFamily="34" charset="0"/>
                <a:cs typeface="Calibri" panose="020F0502020204030204" pitchFamily="34" charset="0"/>
              </a:rPr>
              <a:t>Catégorie de bénéficiaire (RQTH,ATI…)</a:t>
            </a:r>
            <a:endParaRPr lang="fr-FR" sz="2000" dirty="0">
              <a:highlight>
                <a:srgbClr val="FFFF00"/>
              </a:highlight>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fr-FR" sz="2000" dirty="0">
                <a:latin typeface="Calibri" panose="020F0502020204030204" pitchFamily="34" charset="0"/>
                <a:cs typeface="Calibri" panose="020F0502020204030204" pitchFamily="34" charset="0"/>
              </a:rPr>
              <a:t>Catégorie hiérarchique (Statut)</a:t>
            </a:r>
          </a:p>
          <a:p>
            <a:pPr marL="800100" lvl="1" indent="-342900">
              <a:buFont typeface="Courier New" panose="02070309020205020404" pitchFamily="49" charset="0"/>
              <a:buChar char="o"/>
            </a:pPr>
            <a:r>
              <a:rPr lang="fr-FR" sz="2000" dirty="0">
                <a:latin typeface="Calibri" panose="020F0502020204030204" pitchFamily="34" charset="0"/>
                <a:cs typeface="Calibri" panose="020F0502020204030204" pitchFamily="34" charset="0"/>
              </a:rPr>
              <a:t>Sexe</a:t>
            </a:r>
          </a:p>
          <a:p>
            <a:pPr marL="800100" lvl="1" indent="-342900">
              <a:buFont typeface="Courier New" panose="02070309020205020404" pitchFamily="49" charset="0"/>
              <a:buChar char="o"/>
            </a:pPr>
            <a:r>
              <a:rPr lang="fr-FR" sz="2000" dirty="0">
                <a:latin typeface="Calibri" panose="020F0502020204030204" pitchFamily="34" charset="0"/>
                <a:cs typeface="Calibri" panose="020F0502020204030204" pitchFamily="34" charset="0"/>
              </a:rPr>
              <a:t>Tranche d’âge</a:t>
            </a:r>
          </a:p>
          <a:p>
            <a:pPr lvl="1"/>
            <a:endParaRPr lang="fr-FR" sz="2000" dirty="0">
              <a:latin typeface="Calibri" panose="020F0502020204030204" pitchFamily="34" charset="0"/>
              <a:cs typeface="Calibri" panose="020F0502020204030204" pitchFamily="34" charset="0"/>
            </a:endParaRPr>
          </a:p>
          <a:p>
            <a:endParaRPr lang="fr-FR" sz="2000" dirty="0">
              <a:latin typeface="Calibri" panose="020F0502020204030204" pitchFamily="34" charset="0"/>
              <a:cs typeface="Calibri" panose="020F0502020204030204" pitchFamily="34" charset="0"/>
            </a:endParaRPr>
          </a:p>
          <a:p>
            <a:endParaRPr lang="fr-FR" sz="2000" dirty="0">
              <a:latin typeface="Calibri" panose="020F0502020204030204" pitchFamily="34" charset="0"/>
              <a:cs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BAF58179-A318-4783-8FE5-4D5679604D02}"/>
              </a:ext>
            </a:extLst>
          </p:cNvPr>
          <p:cNvSpPr>
            <a:spLocks noGrp="1"/>
          </p:cNvSpPr>
          <p:nvPr>
            <p:ph type="sldNum" sz="quarter" idx="10"/>
          </p:nvPr>
        </p:nvSpPr>
        <p:spPr/>
        <p:txBody>
          <a:bodyPr/>
          <a:lstStyle/>
          <a:p>
            <a:fld id="{437D0B57-7CC7-4CCE-98F6-30C4D7880FC3}" type="slidenum">
              <a:rPr lang="fr-FR" smtClean="0"/>
              <a:pPr/>
              <a:t>8</a:t>
            </a:fld>
            <a:endParaRPr lang="fr-FR" dirty="0"/>
          </a:p>
        </p:txBody>
      </p:sp>
    </p:spTree>
    <p:extLst>
      <p:ext uri="{BB962C8B-B14F-4D97-AF65-F5344CB8AC3E}">
        <p14:creationId xmlns:p14="http://schemas.microsoft.com/office/powerpoint/2010/main" val="448638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F88EF1-CD54-4442-BA57-5CD10FA8593F}"/>
              </a:ext>
            </a:extLst>
          </p:cNvPr>
          <p:cNvSpPr>
            <a:spLocks noGrp="1"/>
          </p:cNvSpPr>
          <p:nvPr>
            <p:ph type="title"/>
          </p:nvPr>
        </p:nvSpPr>
        <p:spPr>
          <a:xfrm>
            <a:off x="3689736" y="980728"/>
            <a:ext cx="7098960" cy="576064"/>
          </a:xfrm>
        </p:spPr>
        <p:txBody>
          <a:bodyPr/>
          <a:lstStyle/>
          <a:p>
            <a:r>
              <a:rPr lang="fr-FR" sz="2800" dirty="0">
                <a:solidFill>
                  <a:srgbClr val="00B0F0"/>
                </a:solidFill>
                <a:latin typeface="Calibri" panose="020F0502020204030204" pitchFamily="34" charset="0"/>
                <a:cs typeface="Calibri" panose="020F0502020204030204" pitchFamily="34" charset="0"/>
              </a:rPr>
              <a:t>Prise en compte de la déclaration</a:t>
            </a:r>
          </a:p>
        </p:txBody>
      </p:sp>
      <p:grpSp>
        <p:nvGrpSpPr>
          <p:cNvPr id="5" name="Groupe 4">
            <a:extLst>
              <a:ext uri="{FF2B5EF4-FFF2-40B4-BE49-F238E27FC236}">
                <a16:creationId xmlns:a16="http://schemas.microsoft.com/office/drawing/2014/main" id="{E44258D9-792E-4F31-BFE9-25F8E9578B68}"/>
              </a:ext>
            </a:extLst>
          </p:cNvPr>
          <p:cNvGrpSpPr/>
          <p:nvPr/>
        </p:nvGrpSpPr>
        <p:grpSpPr>
          <a:xfrm>
            <a:off x="3643325" y="2996952"/>
            <a:ext cx="2090307" cy="1979344"/>
            <a:chOff x="2256" y="1484508"/>
            <a:chExt cx="2090307" cy="1979344"/>
          </a:xfrm>
        </p:grpSpPr>
        <p:sp>
          <p:nvSpPr>
            <p:cNvPr id="12" name="Rectangle : coins arrondis 11">
              <a:extLst>
                <a:ext uri="{FF2B5EF4-FFF2-40B4-BE49-F238E27FC236}">
                  <a16:creationId xmlns:a16="http://schemas.microsoft.com/office/drawing/2014/main" id="{BF0549AE-F511-4131-AB1D-389E1B09D329}"/>
                </a:ext>
              </a:extLst>
            </p:cNvPr>
            <p:cNvSpPr/>
            <p:nvPr/>
          </p:nvSpPr>
          <p:spPr>
            <a:xfrm>
              <a:off x="2256" y="1484508"/>
              <a:ext cx="2090307" cy="1979344"/>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ectangle : coins arrondis 4">
              <a:extLst>
                <a:ext uri="{FF2B5EF4-FFF2-40B4-BE49-F238E27FC236}">
                  <a16:creationId xmlns:a16="http://schemas.microsoft.com/office/drawing/2014/main" id="{00917425-820C-4DF2-BA2A-1FFEE2DF5A2D}"/>
                </a:ext>
              </a:extLst>
            </p:cNvPr>
            <p:cNvSpPr txBox="1"/>
            <p:nvPr/>
          </p:nvSpPr>
          <p:spPr>
            <a:xfrm>
              <a:off x="98880" y="1581132"/>
              <a:ext cx="1897059" cy="17860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u="sng" kern="1200" dirty="0">
                  <a:solidFill>
                    <a:schemeClr val="tx1"/>
                  </a:solidFill>
                  <a:latin typeface="Calibri" panose="020F0502020204030204" pitchFamily="34" charset="0"/>
                  <a:cs typeface="Calibri" panose="020F0502020204030204" pitchFamily="34" charset="0"/>
                </a:rPr>
                <a:t>A l’issue du processus de saisie </a:t>
              </a:r>
              <a:r>
                <a:rPr lang="fr-FR" sz="1800" kern="1200" dirty="0">
                  <a:solidFill>
                    <a:schemeClr val="tx1"/>
                  </a:solidFill>
                  <a:latin typeface="Calibri" panose="020F0502020204030204" pitchFamily="34" charset="0"/>
                  <a:cs typeface="Calibri" panose="020F0502020204030204" pitchFamily="34" charset="0"/>
                </a:rPr>
                <a:t>: </a:t>
              </a:r>
            </a:p>
            <a:p>
              <a:pPr marL="0" lvl="0" indent="0" algn="ctr" defTabSz="800100">
                <a:lnSpc>
                  <a:spcPct val="90000"/>
                </a:lnSpc>
                <a:spcBef>
                  <a:spcPct val="0"/>
                </a:spcBef>
                <a:spcAft>
                  <a:spcPct val="35000"/>
                </a:spcAft>
                <a:buNone/>
              </a:pPr>
              <a:r>
                <a:rPr lang="fr-FR" sz="1800" kern="1200" dirty="0">
                  <a:solidFill>
                    <a:schemeClr val="tx1"/>
                  </a:solidFill>
                  <a:latin typeface="Calibri" panose="020F0502020204030204" pitchFamily="34" charset="0"/>
                  <a:cs typeface="Calibri" panose="020F0502020204030204" pitchFamily="34" charset="0"/>
                </a:rPr>
                <a:t>Validation de votre déclaration  </a:t>
              </a:r>
            </a:p>
          </p:txBody>
        </p:sp>
      </p:grpSp>
      <p:grpSp>
        <p:nvGrpSpPr>
          <p:cNvPr id="6" name="Groupe 5">
            <a:extLst>
              <a:ext uri="{FF2B5EF4-FFF2-40B4-BE49-F238E27FC236}">
                <a16:creationId xmlns:a16="http://schemas.microsoft.com/office/drawing/2014/main" id="{6D2FCA90-A6EA-462D-845F-F4BD30FFB99E}"/>
              </a:ext>
            </a:extLst>
          </p:cNvPr>
          <p:cNvGrpSpPr/>
          <p:nvPr/>
        </p:nvGrpSpPr>
        <p:grpSpPr>
          <a:xfrm>
            <a:off x="6014943" y="2996952"/>
            <a:ext cx="2608145" cy="1979344"/>
            <a:chOff x="2373874" y="1484508"/>
            <a:chExt cx="2608145" cy="1979344"/>
          </a:xfrm>
        </p:grpSpPr>
        <p:sp>
          <p:nvSpPr>
            <p:cNvPr id="10" name="Rectangle : coins arrondis 9">
              <a:extLst>
                <a:ext uri="{FF2B5EF4-FFF2-40B4-BE49-F238E27FC236}">
                  <a16:creationId xmlns:a16="http://schemas.microsoft.com/office/drawing/2014/main" id="{E94B4C4C-6D4D-4ED8-A3B2-EC54A291ECBE}"/>
                </a:ext>
              </a:extLst>
            </p:cNvPr>
            <p:cNvSpPr/>
            <p:nvPr/>
          </p:nvSpPr>
          <p:spPr>
            <a:xfrm>
              <a:off x="2373874" y="1484508"/>
              <a:ext cx="2608145" cy="1979344"/>
            </a:xfrm>
            <a:prstGeom prst="roundRect">
              <a:avLst/>
            </a:prstGeom>
          </p:spPr>
          <p:style>
            <a:lnRef idx="2">
              <a:schemeClr val="lt1">
                <a:hueOff val="0"/>
                <a:satOff val="0"/>
                <a:lumOff val="0"/>
                <a:alphaOff val="0"/>
              </a:schemeClr>
            </a:lnRef>
            <a:fillRef idx="1">
              <a:schemeClr val="accent2">
                <a:hueOff val="4304846"/>
                <a:satOff val="0"/>
                <a:lumOff val="-4020"/>
                <a:alphaOff val="0"/>
              </a:schemeClr>
            </a:fillRef>
            <a:effectRef idx="0">
              <a:schemeClr val="accent2">
                <a:hueOff val="4304846"/>
                <a:satOff val="0"/>
                <a:lumOff val="-4020"/>
                <a:alphaOff val="0"/>
              </a:schemeClr>
            </a:effectRef>
            <a:fontRef idx="minor">
              <a:schemeClr val="lt1"/>
            </a:fontRef>
          </p:style>
        </p:sp>
        <p:sp>
          <p:nvSpPr>
            <p:cNvPr id="11" name="Rectangle : coins arrondis 6">
              <a:extLst>
                <a:ext uri="{FF2B5EF4-FFF2-40B4-BE49-F238E27FC236}">
                  <a16:creationId xmlns:a16="http://schemas.microsoft.com/office/drawing/2014/main" id="{CAEF4459-F98B-472E-A96D-0E2D0273D1EF}"/>
                </a:ext>
              </a:extLst>
            </p:cNvPr>
            <p:cNvSpPr txBox="1"/>
            <p:nvPr/>
          </p:nvSpPr>
          <p:spPr>
            <a:xfrm>
              <a:off x="2470498" y="1581132"/>
              <a:ext cx="2414897" cy="17860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b="1" u="sng" kern="1200" dirty="0">
                  <a:latin typeface="Calibri" panose="020F0502020204030204" pitchFamily="34" charset="0"/>
                  <a:cs typeface="Calibri" panose="020F0502020204030204" pitchFamily="34" charset="0"/>
                </a:rPr>
                <a:t>Pendant toute la durée de campagne de déclaration </a:t>
              </a:r>
              <a:r>
                <a:rPr lang="fr-FR" sz="1700" kern="1200" dirty="0">
                  <a:latin typeface="Calibri" panose="020F0502020204030204" pitchFamily="34" charset="0"/>
                  <a:cs typeface="Calibri" panose="020F0502020204030204" pitchFamily="34" charset="0"/>
                </a:rPr>
                <a:t>:</a:t>
              </a:r>
            </a:p>
            <a:p>
              <a:pPr marL="0" lvl="0" indent="0" algn="ctr" defTabSz="755650">
                <a:lnSpc>
                  <a:spcPct val="90000"/>
                </a:lnSpc>
                <a:spcBef>
                  <a:spcPct val="0"/>
                </a:spcBef>
                <a:spcAft>
                  <a:spcPct val="35000"/>
                </a:spcAft>
                <a:buNone/>
              </a:pPr>
              <a:r>
                <a:rPr lang="fr-FR" sz="1700" kern="1200" dirty="0">
                  <a:latin typeface="Calibri" panose="020F0502020204030204" pitchFamily="34" charset="0"/>
                  <a:cs typeface="Calibri" panose="020F0502020204030204" pitchFamily="34" charset="0"/>
                </a:rPr>
                <a:t>Modification de la déclaration, après validation </a:t>
              </a:r>
            </a:p>
          </p:txBody>
        </p:sp>
      </p:grpSp>
      <p:grpSp>
        <p:nvGrpSpPr>
          <p:cNvPr id="7" name="Groupe 6">
            <a:extLst>
              <a:ext uri="{FF2B5EF4-FFF2-40B4-BE49-F238E27FC236}">
                <a16:creationId xmlns:a16="http://schemas.microsoft.com/office/drawing/2014/main" id="{C9A81ABE-8FA1-4E13-9A78-B265D58EDF95}"/>
              </a:ext>
            </a:extLst>
          </p:cNvPr>
          <p:cNvGrpSpPr/>
          <p:nvPr/>
        </p:nvGrpSpPr>
        <p:grpSpPr>
          <a:xfrm>
            <a:off x="8904400" y="2996952"/>
            <a:ext cx="1918026" cy="1979344"/>
            <a:chOff x="5263331" y="1484508"/>
            <a:chExt cx="1918026" cy="1979344"/>
          </a:xfrm>
        </p:grpSpPr>
        <p:sp>
          <p:nvSpPr>
            <p:cNvPr id="8" name="Rectangle : coins arrondis 7">
              <a:extLst>
                <a:ext uri="{FF2B5EF4-FFF2-40B4-BE49-F238E27FC236}">
                  <a16:creationId xmlns:a16="http://schemas.microsoft.com/office/drawing/2014/main" id="{7277AF78-FB1D-42A8-8EC6-731BC655766E}"/>
                </a:ext>
              </a:extLst>
            </p:cNvPr>
            <p:cNvSpPr/>
            <p:nvPr/>
          </p:nvSpPr>
          <p:spPr>
            <a:xfrm>
              <a:off x="5263331" y="1484508"/>
              <a:ext cx="1918026" cy="1979344"/>
            </a:xfrm>
            <a:prstGeom prst="roundRect">
              <a:avLst/>
            </a:prstGeom>
          </p:spPr>
          <p:style>
            <a:lnRef idx="2">
              <a:schemeClr val="lt1">
                <a:hueOff val="0"/>
                <a:satOff val="0"/>
                <a:lumOff val="0"/>
                <a:alphaOff val="0"/>
              </a:schemeClr>
            </a:lnRef>
            <a:fillRef idx="1">
              <a:schemeClr val="accent2">
                <a:hueOff val="8609692"/>
                <a:satOff val="0"/>
                <a:lumOff val="-8039"/>
                <a:alphaOff val="0"/>
              </a:schemeClr>
            </a:fillRef>
            <a:effectRef idx="0">
              <a:schemeClr val="accent2">
                <a:hueOff val="8609692"/>
                <a:satOff val="0"/>
                <a:lumOff val="-8039"/>
                <a:alphaOff val="0"/>
              </a:schemeClr>
            </a:effectRef>
            <a:fontRef idx="minor">
              <a:schemeClr val="lt1"/>
            </a:fontRef>
          </p:style>
        </p:sp>
        <p:sp>
          <p:nvSpPr>
            <p:cNvPr id="9" name="Rectangle : coins arrondis 8">
              <a:extLst>
                <a:ext uri="{FF2B5EF4-FFF2-40B4-BE49-F238E27FC236}">
                  <a16:creationId xmlns:a16="http://schemas.microsoft.com/office/drawing/2014/main" id="{A7AF067F-2402-4031-82D9-743F640B04A4}"/>
                </a:ext>
              </a:extLst>
            </p:cNvPr>
            <p:cNvSpPr txBox="1"/>
            <p:nvPr/>
          </p:nvSpPr>
          <p:spPr>
            <a:xfrm>
              <a:off x="5356961" y="1578138"/>
              <a:ext cx="1730766" cy="17920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u="sng" kern="1200" dirty="0">
                  <a:latin typeface="Calibri" panose="020F0502020204030204" pitchFamily="34" charset="0"/>
                  <a:cs typeface="Calibri" panose="020F0502020204030204" pitchFamily="34" charset="0"/>
                </a:rPr>
                <a:t>Toute l’année </a:t>
              </a:r>
              <a:r>
                <a:rPr lang="fr-FR" sz="1800" kern="1200" dirty="0">
                  <a:latin typeface="Calibri" panose="020F0502020204030204" pitchFamily="34" charset="0"/>
                  <a:cs typeface="Calibri" panose="020F0502020204030204" pitchFamily="34" charset="0"/>
                </a:rPr>
                <a:t>: Simulation de votre contribution due</a:t>
              </a:r>
            </a:p>
          </p:txBody>
        </p:sp>
      </p:grpSp>
      <p:sp>
        <p:nvSpPr>
          <p:cNvPr id="3" name="Espace réservé du numéro de diapositive 2">
            <a:extLst>
              <a:ext uri="{FF2B5EF4-FFF2-40B4-BE49-F238E27FC236}">
                <a16:creationId xmlns:a16="http://schemas.microsoft.com/office/drawing/2014/main" id="{086EA407-216A-4BEB-83DE-70493B3DAA45}"/>
              </a:ext>
            </a:extLst>
          </p:cNvPr>
          <p:cNvSpPr>
            <a:spLocks noGrp="1"/>
          </p:cNvSpPr>
          <p:nvPr>
            <p:ph type="sldNum" sz="quarter" idx="10"/>
          </p:nvPr>
        </p:nvSpPr>
        <p:spPr/>
        <p:txBody>
          <a:bodyPr/>
          <a:lstStyle/>
          <a:p>
            <a:fld id="{437D0B57-7CC7-4CCE-98F6-30C4D7880FC3}" type="slidenum">
              <a:rPr lang="fr-FR" smtClean="0"/>
              <a:pPr/>
              <a:t>9</a:t>
            </a:fld>
            <a:endParaRPr lang="fr-FR" dirty="0"/>
          </a:p>
        </p:txBody>
      </p:sp>
    </p:spTree>
    <p:extLst>
      <p:ext uri="{BB962C8B-B14F-4D97-AF65-F5344CB8AC3E}">
        <p14:creationId xmlns:p14="http://schemas.microsoft.com/office/powerpoint/2010/main" val="2869807826"/>
      </p:ext>
    </p:extLst>
  </p:cSld>
  <p:clrMapOvr>
    <a:masterClrMapping/>
  </p:clrMapOvr>
</p:sld>
</file>

<file path=ppt/theme/theme1.xml><?xml version="1.0" encoding="utf-8"?>
<a:theme xmlns:a="http://schemas.openxmlformats.org/drawingml/2006/main" name="Thème Office">
  <a:themeElements>
    <a:clrScheme name="Palette FIPHFP">
      <a:dk1>
        <a:srgbClr val="000000"/>
      </a:dk1>
      <a:lt1>
        <a:srgbClr val="FFFFFF"/>
      </a:lt1>
      <a:dk2>
        <a:srgbClr val="44546A"/>
      </a:dk2>
      <a:lt2>
        <a:srgbClr val="E7E6E6"/>
      </a:lt2>
      <a:accent1>
        <a:srgbClr val="00959A"/>
      </a:accent1>
      <a:accent2>
        <a:srgbClr val="FFCC00"/>
      </a:accent2>
      <a:accent3>
        <a:srgbClr val="00ADD6"/>
      </a:accent3>
      <a:accent4>
        <a:srgbClr val="D682B5"/>
      </a:accent4>
      <a:accent5>
        <a:srgbClr val="007C66"/>
      </a:accent5>
      <a:accent6>
        <a:srgbClr val="E84E0F"/>
      </a:accent6>
      <a:hlink>
        <a:srgbClr val="1E364E"/>
      </a:hlink>
      <a:folHlink>
        <a:srgbClr val="87227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7826</TotalTime>
  <Words>2873</Words>
  <Application>Microsoft Office PowerPoint</Application>
  <PresentationFormat>Grand écran</PresentationFormat>
  <Paragraphs>398</Paragraphs>
  <Slides>74</Slides>
  <Notes>74</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74</vt:i4>
      </vt:variant>
    </vt:vector>
  </HeadingPairs>
  <TitlesOfParts>
    <vt:vector size="87" baseType="lpstr">
      <vt:lpstr>Arial</vt:lpstr>
      <vt:lpstr>B Lubalin Graph Demi</vt:lpstr>
      <vt:lpstr>Calibri</vt:lpstr>
      <vt:lpstr>Calibri Light</vt:lpstr>
      <vt:lpstr>Courier New</vt:lpstr>
      <vt:lpstr>Gotham Bold</vt:lpstr>
      <vt:lpstr>Gotham Book</vt:lpstr>
      <vt:lpstr>Raleway</vt:lpstr>
      <vt:lpstr>Times</vt:lpstr>
      <vt:lpstr>Times New Roman</vt:lpstr>
      <vt:lpstr>Wingdings</vt:lpstr>
      <vt:lpstr>Thème Office</vt:lpstr>
      <vt:lpstr>1_Thème Office</vt:lpstr>
      <vt:lpstr>La Déclaration d’Obligation d’Emploi des Travailleurs Handicapés (DOETH) Campagne 2024</vt:lpstr>
      <vt:lpstr>La Déclaration d’Obligation d’Emploi de Travailleurs Handicapés  DOETH - 2024  </vt:lpstr>
      <vt:lpstr>L’obligation d’Emploi Travailleurs Handicapés (OETH)</vt:lpstr>
      <vt:lpstr>Principes de la déclaration</vt:lpstr>
      <vt:lpstr>Principes de la déclaration - résumé</vt:lpstr>
      <vt:lpstr>La campagne 2024</vt:lpstr>
      <vt:lpstr>Que faire avant la campagne de déclaration</vt:lpstr>
      <vt:lpstr>Que faire avant la campagne de déclaration (suite)</vt:lpstr>
      <vt:lpstr>Prise en compte de la déclaration</vt:lpstr>
      <vt:lpstr>Accompagnement à la déclaration – formulaire de contact</vt:lpstr>
      <vt:lpstr>Se connecter au portail Pep’s pour accéder à la déclaration  </vt:lpstr>
      <vt:lpstr>Présentation PowerPoint</vt:lpstr>
      <vt:lpstr>Présentation PowerPoint</vt:lpstr>
      <vt:lpstr>Présentation PowerPoint</vt:lpstr>
      <vt:lpstr>Date de référence</vt:lpstr>
      <vt:lpstr>L’effectif en Equivalent Temps Plein (ETP)</vt:lpstr>
      <vt:lpstr>Présentation PowerPoint</vt:lpstr>
      <vt:lpstr>Présentation PowerPoint</vt:lpstr>
      <vt:lpstr>Présentation PowerPoint</vt:lpstr>
      <vt:lpstr>L’effectif Total Rémunéré (ETR)</vt:lpstr>
      <vt:lpstr>Cas particulier : agent non titulaire recruté sur un emploi non permanent</vt:lpstr>
      <vt:lpstr>Ne pas comptabiliser ni en ETP ni en ETR</vt:lpstr>
      <vt:lpstr>Ne pas comptabiliser ni en ETP ni en ETR</vt:lpstr>
      <vt:lpstr>Présentation PowerPoint</vt:lpstr>
      <vt:lpstr>Présentation PowerPoint</vt:lpstr>
      <vt:lpstr>Les Bénéficiaires de l’Obligation d’Emploi</vt:lpstr>
      <vt:lpstr>Généralités</vt:lpstr>
      <vt:lpstr>9 catégories de BOE</vt:lpstr>
      <vt:lpstr>Reconnaissance Qualité de Travailleur Handicapé (RQTH)</vt:lpstr>
      <vt:lpstr>Exemple pension d’invalidité</vt:lpstr>
      <vt:lpstr>Exemple Emplois réservés</vt:lpstr>
      <vt:lpstr>Exemple rente d’invalidité</vt:lpstr>
      <vt:lpstr>Exemple d’Allocation aux Adultes Handicapés l’AAH</vt:lpstr>
      <vt:lpstr>Exemple d’Allocation temporaire d’invalidité (ATI)</vt:lpstr>
      <vt:lpstr>Exemple carte d’invalidité</vt:lpstr>
      <vt:lpstr>Cas particuliers de Bénéficiaires</vt:lpstr>
      <vt:lpstr>Agents dont le contrat de travail ouvre droit à une aide de l’Etat (apprentis, CUI contrat unique d’insertion, CAE contrat d’accompagnement dans l’emploi PEC parcours emploi compétences etc…</vt:lpstr>
      <vt:lpstr>Reclassement</vt:lpstr>
      <vt:lpstr>Reclassement (suite) : Ne sont pas comptabilisés en reclassement </vt:lpstr>
      <vt:lpstr>Reclassement – Exemples de pièces justificatives</vt:lpstr>
      <vt:lpstr>La majoration pour les BOE de 50 ans et plus</vt:lpstr>
      <vt:lpstr>Présentation PowerPoint</vt:lpstr>
      <vt:lpstr>Calcul de la contribution annuelle</vt:lpstr>
      <vt:lpstr>La contribution annuelle</vt:lpstr>
      <vt:lpstr>Présentation PowerPoint</vt:lpstr>
      <vt:lpstr>Saisie des actions de valorisation à destination des BOE</vt:lpstr>
      <vt:lpstr>Présentation PowerPoint</vt:lpstr>
      <vt:lpstr>Présentation PowerPoint</vt:lpstr>
      <vt:lpstr>Présentation PowerPoint</vt:lpstr>
      <vt:lpstr>Exemples d’attestation conforme de sous-traitance</vt:lpstr>
      <vt:lpstr>Présentation PowerPoint</vt:lpstr>
      <vt:lpstr>Présentation PowerPoint</vt:lpstr>
      <vt:lpstr>Présentation PowerPoint</vt:lpstr>
      <vt:lpstr>Exemples de justificatifs de dépenses déductibles</vt:lpstr>
      <vt:lpstr>Présentation PowerPoint</vt:lpstr>
      <vt:lpstr>La contribution exigible</vt:lpstr>
      <vt:lpstr>Calcul de la contribution exigible</vt:lpstr>
      <vt:lpstr>Présentation PowerPoint</vt:lpstr>
      <vt:lpstr>Présentation PowerPoint</vt:lpstr>
      <vt:lpstr>Présentation PowerPoint</vt:lpstr>
      <vt:lpstr>La contribution due</vt:lpstr>
      <vt:lpstr>Calcul de la contribution due</vt:lpstr>
      <vt:lpstr>Présentation PowerPoint</vt:lpstr>
      <vt:lpstr>Le recueil statistique</vt:lpstr>
      <vt:lpstr>Présentation PowerPoint</vt:lpstr>
      <vt:lpstr>Présentation PowerPoint</vt:lpstr>
      <vt:lpstr>Présentation PowerPoint</vt:lpstr>
      <vt:lpstr>Présentation PowerPoint</vt:lpstr>
      <vt:lpstr>Présentation PowerPoint</vt:lpstr>
      <vt:lpstr>Validation de la déclaration</vt:lpstr>
      <vt:lpstr>Présentation PowerPoint</vt:lpstr>
      <vt:lpstr>Présentation PowerPoint</vt:lpstr>
      <vt:lpstr>Présentation PowerPoint</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Lea Valleix (TBWA Corporate)</dc:creator>
  <cp:lastModifiedBy>Koenig Maillard, Marie-Claire</cp:lastModifiedBy>
  <cp:revision>536</cp:revision>
  <cp:lastPrinted>2023-03-22T09:07:37Z</cp:lastPrinted>
  <dcterms:created xsi:type="dcterms:W3CDTF">2021-05-31T17:33:54Z</dcterms:created>
  <dcterms:modified xsi:type="dcterms:W3CDTF">2024-04-25T13:19:59Z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861b9d-47cf-4fa9-b565-a0b0c80f812c_Enabled">
    <vt:lpwstr>true</vt:lpwstr>
  </property>
  <property fmtid="{D5CDD505-2E9C-101B-9397-08002B2CF9AE}" pid="3" name="MSIP_Label_95861b9d-47cf-4fa9-b565-a0b0c80f812c_SetDate">
    <vt:lpwstr>2021-11-05T14:19:28Z</vt:lpwstr>
  </property>
  <property fmtid="{D5CDD505-2E9C-101B-9397-08002B2CF9AE}" pid="4" name="MSIP_Label_95861b9d-47cf-4fa9-b565-a0b0c80f812c_Method">
    <vt:lpwstr>Privileged</vt:lpwstr>
  </property>
  <property fmtid="{D5CDD505-2E9C-101B-9397-08002B2CF9AE}" pid="5" name="MSIP_Label_95861b9d-47cf-4fa9-b565-a0b0c80f812c_Name">
    <vt:lpwstr>95861b9d-47cf-4fa9-b565-a0b0c80f812c</vt:lpwstr>
  </property>
  <property fmtid="{D5CDD505-2E9C-101B-9397-08002B2CF9AE}" pid="6" name="MSIP_Label_95861b9d-47cf-4fa9-b565-a0b0c80f812c_SiteId">
    <vt:lpwstr>6eab6365-8194-49c6-a4d0-e2d1a0fbeb74</vt:lpwstr>
  </property>
  <property fmtid="{D5CDD505-2E9C-101B-9397-08002B2CF9AE}" pid="7" name="MSIP_Label_95861b9d-47cf-4fa9-b565-a0b0c80f812c_ActionId">
    <vt:lpwstr>5d8c1c88-07f3-42df-b858-2611352ab01f</vt:lpwstr>
  </property>
  <property fmtid="{D5CDD505-2E9C-101B-9397-08002B2CF9AE}" pid="8" name="MSIP_Label_95861b9d-47cf-4fa9-b565-a0b0c80f812c_ContentBits">
    <vt:lpwstr>0</vt:lpwstr>
  </property>
</Properties>
</file>